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648" r:id="rId1"/>
  </p:sldMasterIdLst>
  <p:notesMasterIdLst>
    <p:notesMasterId r:id="rId4"/>
  </p:notesMasterIdLst>
  <p:sldIdLst>
    <p:sldId id="279" r:id="rId3"/>
    <p:sldId id="259" r:id="rId5"/>
    <p:sldId id="300" r:id="rId6"/>
    <p:sldId id="321" r:id="rId7"/>
    <p:sldId id="322" r:id="rId8"/>
    <p:sldId id="323" r:id="rId9"/>
    <p:sldId id="282" r:id="rId10"/>
    <p:sldId id="344" r:id="rId11"/>
    <p:sldId id="364" r:id="rId12"/>
    <p:sldId id="365" r:id="rId13"/>
    <p:sldId id="366" r:id="rId14"/>
    <p:sldId id="367" r:id="rId15"/>
    <p:sldId id="368" r:id="rId16"/>
    <p:sldId id="369"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 id="384" r:id="rId32"/>
    <p:sldId id="385" r:id="rId33"/>
    <p:sldId id="386" r:id="rId34"/>
    <p:sldId id="387" r:id="rId35"/>
    <p:sldId id="388" r:id="rId36"/>
    <p:sldId id="389" r:id="rId37"/>
    <p:sldId id="390" r:id="rId38"/>
    <p:sldId id="391" r:id="rId39"/>
    <p:sldId id="392" r:id="rId40"/>
    <p:sldId id="393" r:id="rId41"/>
    <p:sldId id="394" r:id="rId42"/>
    <p:sldId id="395" r:id="rId43"/>
    <p:sldId id="396" r:id="rId44"/>
    <p:sldId id="416" r:id="rId45"/>
    <p:sldId id="417" r:id="rId46"/>
    <p:sldId id="418" r:id="rId47"/>
    <p:sldId id="419" r:id="rId48"/>
    <p:sldId id="420" r:id="rId49"/>
    <p:sldId id="421" r:id="rId50"/>
    <p:sldId id="422" r:id="rId51"/>
    <p:sldId id="423" r:id="rId52"/>
    <p:sldId id="424" r:id="rId53"/>
    <p:sldId id="425" r:id="rId54"/>
    <p:sldId id="284" r:id="rId55"/>
    <p:sldId id="285" r:id="rId56"/>
    <p:sldId id="286" r:id="rId57"/>
    <p:sldId id="287" r:id="rId58"/>
    <p:sldId id="288" r:id="rId59"/>
    <p:sldId id="289" r:id="rId60"/>
    <p:sldId id="295" r:id="rId61"/>
    <p:sldId id="290" r:id="rId62"/>
    <p:sldId id="291" r:id="rId63"/>
    <p:sldId id="307" r:id="rId64"/>
    <p:sldId id="293" r:id="rId65"/>
    <p:sldId id="302" r:id="rId66"/>
    <p:sldId id="304" r:id="rId67"/>
    <p:sldId id="303" r:id="rId68"/>
    <p:sldId id="296" r:id="rId69"/>
    <p:sldId id="306" r:id="rId70"/>
    <p:sldId id="297" r:id="rId71"/>
    <p:sldId id="299" r:id="rId72"/>
    <p:sldId id="298"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8E8E"/>
    <a:srgbClr val="38599E"/>
    <a:srgbClr val="103288"/>
    <a:srgbClr val="0D36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3" autoAdjust="0"/>
    <p:restoredTop sz="88453" autoAdjust="0"/>
  </p:normalViewPr>
  <p:slideViewPr>
    <p:cSldViewPr snapToGrid="0">
      <p:cViewPr varScale="1">
        <p:scale>
          <a:sx n="89" d="100"/>
          <a:sy n="89" d="100"/>
        </p:scale>
        <p:origin x="610" y="5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8" d="100"/>
          <a:sy n="98" d="100"/>
        </p:scale>
        <p:origin x="359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FC42C-1269-4A1A-B2D0-AFD9082533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99BE6-A4A4-4972-B065-45638F56D4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b="1" kern="1300" dirty="0">
              <a:solidFill>
                <a:srgbClr val="38599E"/>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lgn="just">
              <a:spcBef>
                <a:spcPts val="1200"/>
              </a:spcBef>
              <a:buFont typeface="Wingdings" panose="05000000000000000000" pitchFamily="2" charset="2"/>
              <a:buNone/>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8C4A051-0831-4A47-94A3-25496D034B6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7ED71F-088A-47D2-A49F-147C9EBE167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326633A-D922-43E7-B6B5-C7AA98C9FBC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A56DA1-B994-4F34-AB13-8D5E0E12822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07A4ACE-19E6-4419-98BB-A95ADE4EF25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283FC4D-AADC-4199-8B77-E20FC47A35D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9A85F3-3899-4AB0-A818-3080E729DCEE}"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67BB20A-A7CC-418A-B930-F6EBB88E037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1EA633-D0EC-4C9A-B715-CF8410EAEF1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873D085-DBA8-436D-8F74-AA2496089D1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8A93780-EC9E-41D2-85F9-8FC1576DF02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2BAF2-761D-43FD-9BAD-9DAC56484CFA}"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1797A5-B765-4DF6-BEA8-22C9579B7E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6.xml"/><Relationship Id="rId2" Type="http://schemas.openxmlformats.org/officeDocument/2006/relationships/image" Target="../media/image49.png"/><Relationship Id="rId1" Type="http://schemas.openxmlformats.org/officeDocument/2006/relationships/image" Target="../media/image48.emf"/></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6.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6.xml"/><Relationship Id="rId2" Type="http://schemas.openxmlformats.org/officeDocument/2006/relationships/image" Target="../media/image58.png"/><Relationship Id="rId1"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5000"/>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921726" y="1969005"/>
            <a:ext cx="10338088" cy="755650"/>
          </a:xfrm>
          <a:prstGeom prst="rect">
            <a:avLst/>
          </a:prstGeom>
        </p:spPr>
        <p:txBody>
          <a:bodyPr wrap="square">
            <a:spAutoFit/>
          </a:bodyPr>
          <a:lstStyle/>
          <a:p>
            <a:pPr algn="ctr">
              <a:lnSpc>
                <a:spcPct val="120000"/>
              </a:lnSpc>
            </a:pPr>
            <a:r>
              <a:rPr lang="en-US" altLang="zh-CN" sz="3600" b="1" kern="1300" spc="100" dirty="0">
                <a:solidFill>
                  <a:srgbClr val="103288"/>
                </a:solidFill>
                <a:latin typeface="Times New Roman" panose="02020603050405020304" pitchFamily="18" charset="0"/>
                <a:cs typeface="Times New Roman" panose="02020603050405020304" pitchFamily="18" charset="0"/>
              </a:rPr>
              <a:t>2018人工智能发展报告</a:t>
            </a:r>
            <a:endParaRPr lang="en-US" altLang="zh-CN" sz="3600" b="1" kern="1300" spc="100" dirty="0">
              <a:solidFill>
                <a:srgbClr val="103288"/>
              </a:solidFill>
              <a:latin typeface="Times New Roman" panose="02020603050405020304" pitchFamily="18" charset="0"/>
              <a:cs typeface="Times New Roman" panose="02020603050405020304" pitchFamily="18" charset="0"/>
            </a:endParaRPr>
          </a:p>
        </p:txBody>
      </p:sp>
      <p:sp>
        <p:nvSpPr>
          <p:cNvPr id="2" name="矩形 1"/>
          <p:cNvSpPr/>
          <p:nvPr/>
        </p:nvSpPr>
        <p:spPr>
          <a:xfrm>
            <a:off x="6823710" y="3475990"/>
            <a:ext cx="4578985" cy="583565"/>
          </a:xfrm>
          <a:prstGeom prst="rect">
            <a:avLst/>
          </a:prstGeom>
        </p:spPr>
        <p:txBody>
          <a:bodyPr wrap="square">
            <a:spAutoFit/>
          </a:bodyPr>
          <a:lstStyle/>
          <a:p>
            <a:r>
              <a:rPr lang="zh-CN" altLang="en-US" sz="1600" dirty="0">
                <a:solidFill>
                  <a:srgbClr val="231F20"/>
                </a:solidFill>
                <a:latin typeface="Times New Roman" panose="02020603050405020304" pitchFamily="18" charset="0"/>
                <a:cs typeface="Times New Roman" panose="02020603050405020304" pitchFamily="18" charset="0"/>
              </a:rPr>
              <a:t>清华大学中国科技政策研究中心</a:t>
            </a:r>
            <a:endParaRPr lang="zh-CN" altLang="en-US" sz="1600" dirty="0">
              <a:solidFill>
                <a:srgbClr val="231F20"/>
              </a:solidFill>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2018</a:t>
            </a:r>
            <a:r>
              <a:rPr lang="zh-CN" altLang="en-US" sz="1600" dirty="0">
                <a:latin typeface="Times New Roman" panose="02020603050405020304" pitchFamily="18" charset="0"/>
                <a:cs typeface="Times New Roman" panose="02020603050405020304" pitchFamily="18" charset="0"/>
              </a:rPr>
              <a:t>年</a:t>
            </a:r>
            <a:r>
              <a:rPr lang="en-US" altLang="zh-CN" sz="1600" dirty="0">
                <a:latin typeface="Times New Roman" panose="02020603050405020304" pitchFamily="18" charset="0"/>
                <a:cs typeface="Times New Roman" panose="02020603050405020304" pitchFamily="18" charset="0"/>
              </a:rPr>
              <a:t>7</a:t>
            </a:r>
            <a:r>
              <a:rPr lang="zh-CN" altLang="en-US" sz="1600" dirty="0">
                <a:latin typeface="Times New Roman" panose="02020603050405020304" pitchFamily="18" charset="0"/>
                <a:cs typeface="Times New Roman" panose="02020603050405020304" pitchFamily="18" charset="0"/>
              </a:rPr>
              <a:t>月</a:t>
            </a:r>
            <a:endParaRPr lang="zh-CN" altLang="en-US" sz="1600" dirty="0">
              <a:latin typeface="Times New Roman" panose="02020603050405020304" pitchFamily="18" charset="0"/>
              <a:cs typeface="Times New Roman" panose="02020603050405020304" pitchFamily="18" charset="0"/>
            </a:endParaRPr>
          </a:p>
        </p:txBody>
      </p:sp>
      <p:sp>
        <p:nvSpPr>
          <p:cNvPr id="7" name="矩形 6"/>
          <p:cNvSpPr/>
          <p:nvPr/>
        </p:nvSpPr>
        <p:spPr>
          <a:xfrm>
            <a:off x="7214554" y="4612252"/>
            <a:ext cx="2388094" cy="337185"/>
          </a:xfrm>
          <a:prstGeom prst="rect">
            <a:avLst/>
          </a:prstGeom>
        </p:spPr>
        <p:txBody>
          <a:bodyPr wrap="square">
            <a:spAutoFit/>
          </a:bodyPr>
          <a:lstStyle/>
          <a:p>
            <a:r>
              <a:rPr lang="en-US" altLang="zh-CN" sz="1600" dirty="0" smtClean="0">
                <a:solidFill>
                  <a:srgbClr val="231F20"/>
                </a:solidFill>
                <a:latin typeface="Times-Roman"/>
              </a:rPr>
              <a:t>Reporter: Renxin Zhuang</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过去</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年，中美的论文产出总量位于全球的第一二位，且遥遥领先</a:t>
            </a:r>
            <a:endParaRPr lang="zh-CN" altLang="en-US" sz="2000" dirty="0" smtClean="0">
              <a:latin typeface="Times New Roman" panose="02020603050405020304" pitchFamily="18" charset="0"/>
              <a:cs typeface="Times New Roman" panose="02020603050405020304" pitchFamily="18" charset="0"/>
            </a:endParaRPr>
          </a:p>
        </p:txBody>
      </p:sp>
      <p:pic>
        <p:nvPicPr>
          <p:cNvPr id="3" name="图片 4"/>
          <p:cNvPicPr>
            <a:picLocks noChangeAspect="1"/>
          </p:cNvPicPr>
          <p:nvPr/>
        </p:nvPicPr>
        <p:blipFill>
          <a:blip r:embed="rId1"/>
          <a:stretch>
            <a:fillRect/>
          </a:stretch>
        </p:blipFill>
        <p:spPr>
          <a:xfrm>
            <a:off x="3459798" y="1773238"/>
            <a:ext cx="5272405" cy="3404235"/>
          </a:xfrm>
          <a:prstGeom prst="rect">
            <a:avLst/>
          </a:prstGeom>
          <a:noFill/>
          <a:ln w="9525">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从发展趋势看，中国于</a:t>
            </a:r>
            <a:r>
              <a:rPr lang="en-US" altLang="zh-CN" sz="2000" dirty="0" smtClean="0">
                <a:latin typeface="Times New Roman" panose="02020603050405020304" pitchFamily="18" charset="0"/>
                <a:cs typeface="Times New Roman" panose="02020603050405020304" pitchFamily="18" charset="0"/>
              </a:rPr>
              <a:t>2006</a:t>
            </a:r>
            <a:r>
              <a:rPr lang="zh-CN" altLang="en-US" sz="2000" dirty="0" smtClean="0">
                <a:latin typeface="Times New Roman" panose="02020603050405020304" pitchFamily="18" charset="0"/>
                <a:cs typeface="Times New Roman" panose="02020603050405020304" pitchFamily="18" charset="0"/>
              </a:rPr>
              <a:t>年首次超过美国并一直领先，印度自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年以来成为了仅次于中美之外论文产出最多的国家</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459480" y="1773238"/>
            <a:ext cx="5273040" cy="3498215"/>
          </a:xfrm>
          <a:prstGeom prst="rect">
            <a:avLst/>
          </a:prstGeom>
          <a:noFill/>
          <a:ln w="9525">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16853"/>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中国科学院系统，法国国家科研中心，美国加州大学系统三足鼎立。另外，在百强机构中，</a:t>
            </a:r>
            <a:r>
              <a:rPr lang="en-US" altLang="zh-CN" sz="2000" dirty="0" smtClean="0">
                <a:latin typeface="Times New Roman" panose="02020603050405020304" pitchFamily="18" charset="0"/>
                <a:cs typeface="Times New Roman" panose="02020603050405020304" pitchFamily="18" charset="0"/>
              </a:rPr>
              <a:t>87</a:t>
            </a:r>
            <a:r>
              <a:rPr lang="zh-CN" altLang="en-US" sz="2000" dirty="0" smtClean="0">
                <a:latin typeface="Times New Roman" panose="02020603050405020304" pitchFamily="18" charset="0"/>
                <a:cs typeface="Times New Roman" panose="02020603050405020304" pitchFamily="18" charset="0"/>
              </a:rPr>
              <a:t>家为高校，</a:t>
            </a:r>
            <a:r>
              <a:rPr lang="en-US" altLang="zh-CN" sz="2000" dirty="0" smtClean="0">
                <a:latin typeface="Times New Roman" panose="02020603050405020304" pitchFamily="18" charset="0"/>
                <a:cs typeface="Times New Roman" panose="02020603050405020304" pitchFamily="18" charset="0"/>
              </a:rPr>
              <a:t>8</a:t>
            </a:r>
            <a:r>
              <a:rPr lang="zh-CN" altLang="en-US" sz="2000" dirty="0" smtClean="0">
                <a:latin typeface="Times New Roman" panose="02020603050405020304" pitchFamily="18" charset="0"/>
                <a:cs typeface="Times New Roman" panose="02020603050405020304" pitchFamily="18" charset="0"/>
              </a:rPr>
              <a:t>家科研院所，</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家政府机构且来自美国，</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家企业为</a:t>
            </a:r>
            <a:r>
              <a:rPr lang="en-US" altLang="zh-CN" sz="2000" dirty="0" smtClean="0">
                <a:latin typeface="Times New Roman" panose="02020603050405020304" pitchFamily="18" charset="0"/>
                <a:cs typeface="Times New Roman" panose="02020603050405020304" pitchFamily="18" charset="0"/>
              </a:rPr>
              <a:t>IBM</a:t>
            </a:r>
            <a:r>
              <a:rPr lang="zh-CN" altLang="en-US" sz="2000" dirty="0" smtClean="0">
                <a:latin typeface="Times New Roman" panose="02020603050405020304" pitchFamily="18" charset="0"/>
                <a:cs typeface="Times New Roman" panose="02020603050405020304" pitchFamily="18" charset="0"/>
              </a:rPr>
              <a:t>和微软</a:t>
            </a:r>
            <a:endParaRPr lang="zh-CN" altLang="en-US" sz="2000" dirty="0" smtClean="0">
              <a:latin typeface="Times New Roman" panose="02020603050405020304" pitchFamily="18" charset="0"/>
              <a:cs typeface="Times New Roman" panose="02020603050405020304" pitchFamily="18" charset="0"/>
            </a:endParaRPr>
          </a:p>
        </p:txBody>
      </p:sp>
      <p:pic>
        <p:nvPicPr>
          <p:cNvPr id="3" name="图片 6"/>
          <p:cNvPicPr>
            <a:picLocks noChangeAspect="1"/>
          </p:cNvPicPr>
          <p:nvPr/>
        </p:nvPicPr>
        <p:blipFill>
          <a:blip r:embed="rId1"/>
          <a:stretch>
            <a:fillRect/>
          </a:stretch>
        </p:blipFill>
        <p:spPr>
          <a:xfrm>
            <a:off x="3459798" y="1765300"/>
            <a:ext cx="5272405" cy="3327400"/>
          </a:xfrm>
          <a:prstGeom prst="rect">
            <a:avLst/>
          </a:prstGeom>
          <a:noFill/>
          <a:ln w="9525">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中国科学院和法国国家科研中心遥遥领先，法国，德国和美国各有</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家科研院所上榜</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7"/>
          <p:cNvPicPr>
            <a:picLocks noChangeAspect="1"/>
          </p:cNvPicPr>
          <p:nvPr/>
        </p:nvPicPr>
        <p:blipFill>
          <a:blip r:embed="rId1"/>
          <a:stretch>
            <a:fillRect/>
          </a:stretch>
        </p:blipFill>
        <p:spPr>
          <a:xfrm>
            <a:off x="3446780" y="1773238"/>
            <a:ext cx="5274310" cy="3604895"/>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821" y="492284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全部来自美国，体现出美国政府层面对于该领域研究的关注和积极参与</a:t>
            </a:r>
            <a:endParaRPr lang="zh-CN" sz="2000" dirty="0" smtClean="0">
              <a:latin typeface="Times New Roman" panose="02020603050405020304" pitchFamily="18" charset="0"/>
              <a:cs typeface="Times New Roman" panose="02020603050405020304" pitchFamily="18" charset="0"/>
            </a:endParaRPr>
          </a:p>
        </p:txBody>
      </p:sp>
      <p:pic>
        <p:nvPicPr>
          <p:cNvPr id="8" name="图片 8"/>
          <p:cNvPicPr>
            <a:picLocks noChangeAspect="1"/>
          </p:cNvPicPr>
          <p:nvPr/>
        </p:nvPicPr>
        <p:blipFill>
          <a:blip r:embed="rId1"/>
          <a:stretch>
            <a:fillRect/>
          </a:stretch>
        </p:blipFill>
        <p:spPr>
          <a:xfrm>
            <a:off x="3459480" y="2269808"/>
            <a:ext cx="5273040" cy="2318385"/>
          </a:xfrm>
          <a:prstGeom prst="rect">
            <a:avLst/>
          </a:prstGeom>
          <a:noFill/>
          <a:ln w="9525">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企业榜单中，</a:t>
            </a:r>
            <a:r>
              <a:rPr lang="en-US" altLang="zh-CN" sz="2000" dirty="0" smtClean="0">
                <a:latin typeface="Times New Roman" panose="02020603050405020304" pitchFamily="18" charset="0"/>
                <a:cs typeface="Times New Roman" panose="02020603050405020304" pitchFamily="18" charset="0"/>
              </a:rPr>
              <a:t>IBM</a:t>
            </a:r>
            <a:r>
              <a:rPr lang="zh-CN" altLang="en-US" sz="2000" dirty="0" smtClean="0">
                <a:latin typeface="Times New Roman" panose="02020603050405020304" pitchFamily="18" charset="0"/>
                <a:cs typeface="Times New Roman" panose="02020603050405020304" pitchFamily="18" charset="0"/>
              </a:rPr>
              <a:t>和微软遥遥领先，国家电网上榜</a:t>
            </a:r>
            <a:endParaRPr lang="zh-CN" altLang="en-US" sz="2000" dirty="0" smtClean="0">
              <a:latin typeface="Times New Roman" panose="02020603050405020304" pitchFamily="18" charset="0"/>
              <a:cs typeface="Times New Roman" panose="02020603050405020304" pitchFamily="18" charset="0"/>
            </a:endParaRPr>
          </a:p>
        </p:txBody>
      </p:sp>
      <p:pic>
        <p:nvPicPr>
          <p:cNvPr id="9" name="图片 9"/>
          <p:cNvPicPr>
            <a:picLocks noChangeAspect="1"/>
          </p:cNvPicPr>
          <p:nvPr/>
        </p:nvPicPr>
        <p:blipFill>
          <a:blip r:embed="rId1"/>
          <a:stretch>
            <a:fillRect/>
          </a:stretch>
        </p:blipFill>
        <p:spPr>
          <a:xfrm>
            <a:off x="3459798" y="1773555"/>
            <a:ext cx="5272405" cy="3629660"/>
          </a:xfrm>
          <a:prstGeom prst="rect">
            <a:avLst/>
          </a:prstGeom>
          <a:noFill/>
          <a:ln w="9525">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中国科学院系统作为唯一一家科研机构位居第一，其余均为高校，三所来自香港。华工排第</a:t>
            </a:r>
            <a:r>
              <a:rPr lang="en-US" altLang="zh-CN" sz="2000" dirty="0" smtClean="0">
                <a:latin typeface="Times New Roman" panose="02020603050405020304" pitchFamily="18" charset="0"/>
                <a:cs typeface="Times New Roman" panose="02020603050405020304" pitchFamily="18" charset="0"/>
              </a:rPr>
              <a:t>20</a:t>
            </a:r>
            <a:endParaRPr lang="en-US" altLang="zh-CN" sz="2000" dirty="0" smtClean="0">
              <a:latin typeface="Times New Roman" panose="02020603050405020304" pitchFamily="18" charset="0"/>
              <a:cs typeface="Times New Roman" panose="02020603050405020304" pitchFamily="18" charset="0"/>
            </a:endParaRPr>
          </a:p>
        </p:txBody>
      </p:sp>
      <p:pic>
        <p:nvPicPr>
          <p:cNvPr id="3" name="图片 10"/>
          <p:cNvPicPr>
            <a:picLocks noChangeAspect="1"/>
          </p:cNvPicPr>
          <p:nvPr/>
        </p:nvPicPr>
        <p:blipFill>
          <a:blip r:embed="rId1"/>
          <a:stretch>
            <a:fillRect/>
          </a:stretch>
        </p:blipFill>
        <p:spPr>
          <a:xfrm>
            <a:off x="3458845" y="1773555"/>
            <a:ext cx="5274310" cy="3491230"/>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4867603"/>
            <a:ext cx="9727758" cy="147637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计算机科学，工程，自动化控制排名前三。各国有自己的特色，如美国英国日本德国法国加拿大这些发达国家已经将人工智能应用于神经学和神经病学，印度看重能源和燃料</a:t>
            </a:r>
            <a:endParaRPr lang="zh-CN" sz="2000" dirty="0" smtClean="0">
              <a:latin typeface="Times New Roman" panose="02020603050405020304" pitchFamily="18" charset="0"/>
              <a:cs typeface="Times New Roman" panose="02020603050405020304" pitchFamily="18" charset="0"/>
            </a:endParaRPr>
          </a:p>
        </p:txBody>
      </p:sp>
      <p:pic>
        <p:nvPicPr>
          <p:cNvPr id="11" name="图片 11"/>
          <p:cNvPicPr>
            <a:picLocks noChangeAspect="1"/>
          </p:cNvPicPr>
          <p:nvPr/>
        </p:nvPicPr>
        <p:blipFill>
          <a:blip r:embed="rId1"/>
          <a:stretch>
            <a:fillRect/>
          </a:stretch>
        </p:blipFill>
        <p:spPr>
          <a:xfrm>
            <a:off x="3201035" y="1773555"/>
            <a:ext cx="5789930" cy="3094355"/>
          </a:xfrm>
          <a:prstGeom prst="rect">
            <a:avLst/>
          </a:prstGeom>
          <a:noFill/>
          <a:ln w="9525">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261235"/>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全球和中国高影响力论文</a:t>
            </a:r>
            <a:endParaRPr lang="zh-CN" altLang="en-US" sz="2400" b="1" dirty="0" smtClean="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高被引论文</a:t>
            </a:r>
            <a:r>
              <a:rPr lang="zh-CN" altLang="en-US" sz="2000" dirty="0">
                <a:latin typeface="Times New Roman" panose="02020603050405020304" pitchFamily="18" charset="0"/>
                <a:cs typeface="Times New Roman" panose="02020603050405020304" pitchFamily="18" charset="0"/>
              </a:rPr>
              <a:t>：同一年同一</a:t>
            </a:r>
            <a:r>
              <a:rPr lang="en-US" altLang="zh-CN" sz="2000" dirty="0">
                <a:latin typeface="Times New Roman" panose="02020603050405020304" pitchFamily="18" charset="0"/>
                <a:cs typeface="Times New Roman" panose="02020603050405020304" pitchFamily="18" charset="0"/>
              </a:rPr>
              <a:t>ESI</a:t>
            </a:r>
            <a:r>
              <a:rPr lang="zh-CN" altLang="en-US" sz="2000" dirty="0">
                <a:latin typeface="Times New Roman" panose="02020603050405020304" pitchFamily="18" charset="0"/>
                <a:cs typeface="Times New Roman" panose="02020603050405020304" pitchFamily="18" charset="0"/>
              </a:rPr>
              <a:t>学科发表论文的被引用次数排前</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的论文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热点论文：某一</a:t>
            </a:r>
            <a:r>
              <a:rPr lang="en-US" altLang="zh-CN" sz="2000" dirty="0">
                <a:latin typeface="Times New Roman" panose="02020603050405020304" pitchFamily="18" charset="0"/>
                <a:cs typeface="Times New Roman" panose="02020603050405020304" pitchFamily="18" charset="0"/>
              </a:rPr>
              <a:t>ESI</a:t>
            </a:r>
            <a:r>
              <a:rPr lang="zh-CN" altLang="en-US" sz="2000" dirty="0">
                <a:latin typeface="Times New Roman" panose="02020603050405020304" pitchFamily="18" charset="0"/>
                <a:cs typeface="Times New Roman" panose="02020603050405020304" pitchFamily="18" charset="0"/>
              </a:rPr>
              <a:t>学科最近两年发表的且最近两个月被引用次数排前</a:t>
            </a:r>
            <a:r>
              <a:rPr lang="en-US" altLang="zh-CN" sz="2000" dirty="0">
                <a:latin typeface="Times New Roman" panose="02020603050405020304" pitchFamily="18" charset="0"/>
                <a:cs typeface="Times New Roman" panose="02020603050405020304" pitchFamily="18" charset="0"/>
              </a:rPr>
              <a:t>0.1%</a:t>
            </a:r>
            <a:r>
              <a:rPr lang="zh-CN" altLang="en-US" sz="2000" dirty="0">
                <a:latin typeface="Times New Roman" panose="02020603050405020304" pitchFamily="18" charset="0"/>
                <a:cs typeface="Times New Roman" panose="02020603050405020304" pitchFamily="18" charset="0"/>
              </a:rPr>
              <a:t>的论文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高水平论文：高被引论文和热点论文取并集后的论文集合</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580295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目前高水平论文的来源主要分布于北美，西欧和东亚</a:t>
            </a:r>
            <a:endParaRPr lang="zh-CN" sz="2000" dirty="0" smtClean="0">
              <a:latin typeface="Times New Roman" panose="02020603050405020304" pitchFamily="18" charset="0"/>
              <a:cs typeface="Times New Roman" panose="02020603050405020304" pitchFamily="18" charset="0"/>
            </a:endParaRPr>
          </a:p>
        </p:txBody>
      </p:sp>
      <p:pic>
        <p:nvPicPr>
          <p:cNvPr id="12" name="图片 12"/>
          <p:cNvPicPr>
            <a:picLocks noChangeAspect="1"/>
          </p:cNvPicPr>
          <p:nvPr/>
        </p:nvPicPr>
        <p:blipFill>
          <a:blip r:embed="rId1"/>
          <a:stretch>
            <a:fillRect/>
          </a:stretch>
        </p:blipFill>
        <p:spPr>
          <a:xfrm>
            <a:off x="3542348" y="3480435"/>
            <a:ext cx="5269865" cy="2236470"/>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4379923"/>
            <a:ext cx="9727758" cy="147637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中美英排前三甲。澳大利亚的高被引论文占比最高，尽管澳大利亚过去</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年在</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论文总数上表现不突出，但其在高水平论文方面表现突出。论文总量排名</a:t>
            </a:r>
            <a:r>
              <a:rPr lang="zh-CN" sz="2000" dirty="0" smtClean="0">
                <a:latin typeface="Times New Roman" panose="02020603050405020304" pitchFamily="18" charset="0"/>
                <a:cs typeface="Times New Roman" panose="02020603050405020304" pitchFamily="18" charset="0"/>
              </a:rPr>
              <a:t>分列第四和第六</a:t>
            </a:r>
            <a:r>
              <a:rPr lang="zh-CN" altLang="en-US" sz="2000" dirty="0" smtClean="0">
                <a:latin typeface="Times New Roman" panose="02020603050405020304" pitchFamily="18" charset="0"/>
                <a:cs typeface="Times New Roman" panose="02020603050405020304" pitchFamily="18" charset="0"/>
              </a:rPr>
              <a:t>的日本和印度在高水平论文榜单中并未进入前</a:t>
            </a:r>
            <a:r>
              <a:rPr lang="en-US" altLang="zh-CN" sz="2000" dirty="0" smtClean="0">
                <a:latin typeface="Times New Roman" panose="02020603050405020304" pitchFamily="18" charset="0"/>
                <a:cs typeface="Times New Roman" panose="02020603050405020304" pitchFamily="18" charset="0"/>
              </a:rPr>
              <a:t>10</a:t>
            </a:r>
            <a:r>
              <a:rPr lang="zh-CN" altLang="en-US" sz="2000" dirty="0" smtClean="0">
                <a:latin typeface="Times New Roman" panose="02020603050405020304" pitchFamily="18" charset="0"/>
                <a:cs typeface="Times New Roman" panose="02020603050405020304" pitchFamily="18" charset="0"/>
              </a:rPr>
              <a:t>，分列第</a:t>
            </a:r>
            <a:r>
              <a:rPr lang="en-US" altLang="zh-CN" sz="2000" dirty="0" smtClean="0">
                <a:latin typeface="Times New Roman" panose="02020603050405020304" pitchFamily="18" charset="0"/>
                <a:cs typeface="Times New Roman" panose="02020603050405020304" pitchFamily="18" charset="0"/>
              </a:rPr>
              <a:t>19</a:t>
            </a:r>
            <a:r>
              <a:rPr lang="zh-CN" altLang="en-US" sz="2000" dirty="0" smtClean="0">
                <a:latin typeface="Times New Roman" panose="02020603050405020304" pitchFamily="18" charset="0"/>
                <a:cs typeface="Times New Roman" panose="02020603050405020304" pitchFamily="18" charset="0"/>
              </a:rPr>
              <a:t>和第</a:t>
            </a:r>
            <a:r>
              <a:rPr lang="en-US" altLang="zh-CN" sz="2000" dirty="0" smtClean="0">
                <a:latin typeface="Times New Roman" panose="02020603050405020304" pitchFamily="18" charset="0"/>
                <a:cs typeface="Times New Roman" panose="02020603050405020304" pitchFamily="18" charset="0"/>
              </a:rPr>
              <a:t>14</a:t>
            </a:r>
            <a:endParaRPr lang="en-US" altLang="zh-CN" sz="2000" dirty="0" smtClean="0">
              <a:latin typeface="Times New Roman" panose="02020603050405020304" pitchFamily="18" charset="0"/>
              <a:cs typeface="Times New Roman" panose="02020603050405020304" pitchFamily="18" charset="0"/>
            </a:endParaRPr>
          </a:p>
        </p:txBody>
      </p:sp>
      <p:pic>
        <p:nvPicPr>
          <p:cNvPr id="13" name="图片 13"/>
          <p:cNvPicPr>
            <a:picLocks noChangeAspect="1"/>
          </p:cNvPicPr>
          <p:nvPr/>
        </p:nvPicPr>
        <p:blipFill>
          <a:blip r:embed="rId1"/>
          <a:stretch>
            <a:fillRect/>
          </a:stretch>
        </p:blipFill>
        <p:spPr>
          <a:xfrm>
            <a:off x="3635375" y="1854518"/>
            <a:ext cx="4895850" cy="2447925"/>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a:xfrm>
            <a:off x="1510441" y="2266119"/>
            <a:ext cx="10253062" cy="36214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人工智能：概念，方法和数据</a:t>
            </a:r>
            <a:r>
              <a:rPr lang="en-US" altLang="zh-CN" b="1" cap="small" dirty="0" smtClean="0">
                <a:effectLst>
                  <a:outerShdw sx="0" sy="0">
                    <a:srgbClr val="000000"/>
                  </a:outerShdw>
                </a:effectLst>
              </a:rPr>
              <a:t> </a:t>
            </a:r>
            <a:endParaRPr lang="zh-CN" altLang="zh-CN" b="1" cap="small"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人工智能科技产出与人才投入</a:t>
            </a:r>
            <a:endParaRPr lang="zh-CN" altLang="zh-CN" sz="2200" b="1" i="1"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人工智能产业发展和市场应用</a:t>
            </a:r>
            <a:endParaRPr lang="en-US" altLang="zh-CN" b="1" cap="small"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人工智能发展战略和政策环境</a:t>
            </a:r>
            <a:endParaRPr lang="en-US" altLang="zh-CN" b="1" cap="small" dirty="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人工智能社会认知和综合影响</a:t>
            </a:r>
            <a:endParaRPr lang="zh-CN" altLang="zh-CN" b="1" cap="small" dirty="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反思与展望</a:t>
            </a:r>
            <a:endParaRPr lang="zh-CN" altLang="zh-CN" b="1" cap="small" dirty="0">
              <a:effectLst>
                <a:outerShdw sx="0" sy="0">
                  <a:srgbClr val="000000"/>
                </a:outerShdw>
              </a:effectLst>
            </a:endParaRPr>
          </a:p>
        </p:txBody>
      </p:sp>
      <p:grpSp>
        <p:nvGrpSpPr>
          <p:cNvPr id="10" name="组合 9"/>
          <p:cNvGrpSpPr/>
          <p:nvPr/>
        </p:nvGrpSpPr>
        <p:grpSpPr>
          <a:xfrm>
            <a:off x="428626" y="314325"/>
            <a:ext cx="3676652" cy="1348591"/>
            <a:chOff x="345288" y="419101"/>
            <a:chExt cx="3561455" cy="1247774"/>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5288" y="419101"/>
              <a:ext cx="3178963" cy="1247774"/>
            </a:xfrm>
            <a:prstGeom prst="rect">
              <a:avLst/>
            </a:prstGeom>
          </p:spPr>
        </p:pic>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40490"/>
            <a:stretch>
              <a:fillRect/>
            </a:stretch>
          </p:blipFill>
          <p:spPr>
            <a:xfrm>
              <a:off x="1630268" y="419101"/>
              <a:ext cx="2276475" cy="1247774"/>
            </a:xfrm>
            <a:prstGeom prst="rect">
              <a:avLst/>
            </a:prstGeom>
          </p:spPr>
        </p:pic>
      </p:grpSp>
      <p:sp>
        <p:nvSpPr>
          <p:cNvPr id="7" name="文本框 6"/>
          <p:cNvSpPr txBox="1"/>
          <p:nvPr/>
        </p:nvSpPr>
        <p:spPr>
          <a:xfrm>
            <a:off x="1824153" y="681308"/>
            <a:ext cx="1203960" cy="706755"/>
          </a:xfrm>
          <a:prstGeom prst="rect">
            <a:avLst/>
          </a:prstGeom>
          <a:noFill/>
        </p:spPr>
        <p:txBody>
          <a:bodyPr wrap="none" rtlCol="0">
            <a:spAutoFit/>
          </a:bodyPr>
          <a:lstStyle/>
          <a:p>
            <a:r>
              <a:rPr lang="zh-CN" altLang="en-US" sz="4000" b="1" smtClean="0">
                <a:solidFill>
                  <a:srgbClr val="0D3688"/>
                </a:solidFill>
                <a:latin typeface="Times New Roman" panose="02020603050405020304" pitchFamily="18" charset="0"/>
                <a:cs typeface="Times New Roman" panose="02020603050405020304" pitchFamily="18" charset="0"/>
              </a:rPr>
              <a:t>目录</a:t>
            </a:r>
            <a:endParaRPr lang="zh-CN" altLang="en-US" sz="4000" b="1" smtClean="0">
              <a:solidFill>
                <a:srgbClr val="0D3688"/>
              </a:solidFill>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186" y="503016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年起高被引论文产出位居第一。</a:t>
            </a:r>
            <a:endParaRPr lang="zh-CN" altLang="en-US" sz="2000" dirty="0" smtClean="0">
              <a:latin typeface="Times New Roman" panose="02020603050405020304" pitchFamily="18" charset="0"/>
              <a:cs typeface="Times New Roman" panose="02020603050405020304" pitchFamily="18" charset="0"/>
            </a:endParaRPr>
          </a:p>
        </p:txBody>
      </p:sp>
      <p:pic>
        <p:nvPicPr>
          <p:cNvPr id="14" name="图片 14"/>
          <p:cNvPicPr>
            <a:picLocks noChangeAspect="1"/>
          </p:cNvPicPr>
          <p:nvPr/>
        </p:nvPicPr>
        <p:blipFill>
          <a:blip r:embed="rId1"/>
          <a:stretch>
            <a:fillRect/>
          </a:stretch>
        </p:blipFill>
        <p:spPr>
          <a:xfrm>
            <a:off x="3460433" y="1938973"/>
            <a:ext cx="5271135" cy="2980055"/>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821" y="5583248"/>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节点大小代表高水平论文总数的多少，节点之间的连线代表两国之间合作发表的高水平论文的多少</a:t>
            </a:r>
            <a:r>
              <a:rPr lang="zh-CN" altLang="en-US" sz="2000" dirty="0" smtClean="0">
                <a:latin typeface="Times New Roman" panose="02020603050405020304" pitchFamily="18" charset="0"/>
                <a:cs typeface="Times New Roman" panose="02020603050405020304" pitchFamily="18" charset="0"/>
              </a:rPr>
              <a:t>。中国与美国英国澳大利亚的合作以及美国与德国英国的合作较多</a:t>
            </a:r>
            <a:endParaRPr lang="zh-CN" altLang="en-US" sz="2000" dirty="0" smtClean="0">
              <a:latin typeface="Times New Roman" panose="02020603050405020304" pitchFamily="18" charset="0"/>
              <a:cs typeface="Times New Roman" panose="02020603050405020304" pitchFamily="18" charset="0"/>
            </a:endParaRPr>
          </a:p>
        </p:txBody>
      </p:sp>
      <p:pic>
        <p:nvPicPr>
          <p:cNvPr id="15" name="图片 15"/>
          <p:cNvPicPr>
            <a:picLocks noChangeAspect="1"/>
          </p:cNvPicPr>
          <p:nvPr/>
        </p:nvPicPr>
        <p:blipFill>
          <a:blip r:embed="rId1"/>
          <a:stretch>
            <a:fillRect/>
          </a:stretch>
        </p:blipFill>
        <p:spPr>
          <a:xfrm>
            <a:off x="3461068" y="1773555"/>
            <a:ext cx="5269865" cy="3810000"/>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20121" y="4839663"/>
            <a:ext cx="9727758" cy="155321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一般而言，国际合作论文能够带来较高的影响力。高水平论文中通过国际合作发表的占比高达42.64%</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高水平论文中也有相当部分是通过与企业的合作发表的。法国的占比最高</a:t>
            </a:r>
            <a:endParaRPr lang="zh-CN" altLang="en-US" sz="2000" dirty="0" smtClean="0">
              <a:latin typeface="Times New Roman" panose="02020603050405020304" pitchFamily="18" charset="0"/>
              <a:cs typeface="Times New Roman" panose="02020603050405020304" pitchFamily="18" charset="0"/>
            </a:endParaRPr>
          </a:p>
        </p:txBody>
      </p:sp>
      <p:pic>
        <p:nvPicPr>
          <p:cNvPr id="16" name="图片 16"/>
          <p:cNvPicPr>
            <a:picLocks noChangeAspect="1"/>
          </p:cNvPicPr>
          <p:nvPr/>
        </p:nvPicPr>
        <p:blipFill>
          <a:blip r:embed="rId1"/>
          <a:stretch>
            <a:fillRect/>
          </a:stretch>
        </p:blipFill>
        <p:spPr>
          <a:xfrm>
            <a:off x="3709988" y="2090738"/>
            <a:ext cx="4772025" cy="2676525"/>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6537960" y="2291080"/>
            <a:ext cx="5170170" cy="347662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一个机构高水平论文的数量能够体现其基础性研究的影响力</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美国加州大学系统以</a:t>
            </a:r>
            <a:r>
              <a:rPr lang="en-US" altLang="zh-CN" sz="2000" dirty="0" smtClean="0">
                <a:latin typeface="Times New Roman" panose="02020603050405020304" pitchFamily="18" charset="0"/>
                <a:cs typeface="Times New Roman" panose="02020603050405020304" pitchFamily="18" charset="0"/>
              </a:rPr>
              <a:t>337</a:t>
            </a:r>
            <a:r>
              <a:rPr lang="zh-CN" altLang="en-US" sz="2000" dirty="0" smtClean="0">
                <a:latin typeface="Times New Roman" panose="02020603050405020304" pitchFamily="18" charset="0"/>
                <a:cs typeface="Times New Roman" panose="02020603050405020304" pitchFamily="18" charset="0"/>
              </a:rPr>
              <a:t>篇高被引论文和</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篇热点论文名列第一</a:t>
            </a:r>
            <a:endParaRPr lang="zh-CN" altLang="en-US" sz="20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Top20</a:t>
            </a:r>
            <a:r>
              <a:rPr lang="zh-CN" altLang="en-US" sz="2000" dirty="0" smtClean="0">
                <a:latin typeface="Times New Roman" panose="02020603050405020304" pitchFamily="18" charset="0"/>
                <a:cs typeface="Times New Roman" panose="02020603050405020304" pitchFamily="18" charset="0"/>
              </a:rPr>
              <a:t>中</a:t>
            </a:r>
            <a:r>
              <a:rPr lang="en-US" altLang="zh-CN" sz="2000" dirty="0" smtClean="0">
                <a:latin typeface="Times New Roman" panose="02020603050405020304" pitchFamily="18" charset="0"/>
                <a:cs typeface="Times New Roman" panose="02020603050405020304" pitchFamily="18" charset="0"/>
              </a:rPr>
              <a:t>7</a:t>
            </a:r>
            <a:r>
              <a:rPr lang="zh-CN" altLang="en-US" sz="2000" dirty="0" smtClean="0">
                <a:latin typeface="Times New Roman" panose="02020603050405020304" pitchFamily="18" charset="0"/>
                <a:cs typeface="Times New Roman" panose="02020603050405020304" pitchFamily="18" charset="0"/>
              </a:rPr>
              <a:t>家来自美国，</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家来自中国，新加坡</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家，沙特法国英国伊朗德国各有一家</a:t>
            </a:r>
            <a:endParaRPr lang="zh-CN" altLang="en-US" sz="2000" dirty="0" smtClean="0">
              <a:latin typeface="Times New Roman" panose="02020603050405020304" pitchFamily="18" charset="0"/>
              <a:cs typeface="Times New Roman" panose="02020603050405020304" pitchFamily="18" charset="0"/>
            </a:endParaRPr>
          </a:p>
        </p:txBody>
      </p:sp>
      <p:pic>
        <p:nvPicPr>
          <p:cNvPr id="17" name="图片 17"/>
          <p:cNvPicPr>
            <a:picLocks noChangeAspect="1"/>
          </p:cNvPicPr>
          <p:nvPr/>
        </p:nvPicPr>
        <p:blipFill>
          <a:blip r:embed="rId1"/>
          <a:stretch>
            <a:fillRect/>
          </a:stretch>
        </p:blipFill>
        <p:spPr>
          <a:xfrm>
            <a:off x="1219835" y="1961198"/>
            <a:ext cx="4876800" cy="4314825"/>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411891" y="52974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微软排名第一</a:t>
            </a:r>
            <a:endParaRPr lang="zh-CN" sz="2000" dirty="0" smtClean="0">
              <a:latin typeface="Times New Roman" panose="02020603050405020304" pitchFamily="18" charset="0"/>
              <a:cs typeface="Times New Roman" panose="02020603050405020304" pitchFamily="18" charset="0"/>
            </a:endParaRPr>
          </a:p>
        </p:txBody>
      </p:sp>
      <p:pic>
        <p:nvPicPr>
          <p:cNvPr id="18" name="图片 18"/>
          <p:cNvPicPr>
            <a:picLocks noChangeAspect="1"/>
          </p:cNvPicPr>
          <p:nvPr/>
        </p:nvPicPr>
        <p:blipFill>
          <a:blip r:embed="rId1"/>
          <a:stretch>
            <a:fillRect/>
          </a:stretch>
        </p:blipFill>
        <p:spPr>
          <a:xfrm>
            <a:off x="3725863" y="1773555"/>
            <a:ext cx="4714875" cy="3524250"/>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19" name="图片 19"/>
          <p:cNvPicPr>
            <a:picLocks noChangeAspect="1"/>
          </p:cNvPicPr>
          <p:nvPr/>
        </p:nvPicPr>
        <p:blipFill>
          <a:blip r:embed="rId1"/>
          <a:stretch>
            <a:fillRect/>
          </a:stretch>
        </p:blipFill>
        <p:spPr>
          <a:xfrm>
            <a:off x="1352550" y="1838960"/>
            <a:ext cx="4431665" cy="4736465"/>
          </a:xfrm>
          <a:prstGeom prst="rect">
            <a:avLst/>
          </a:prstGeom>
          <a:noFill/>
          <a:ln w="9525">
            <a:noFill/>
          </a:ln>
        </p:spPr>
      </p:pic>
      <p:sp>
        <p:nvSpPr>
          <p:cNvPr id="3" name="矩形 2"/>
          <p:cNvSpPr/>
          <p:nvPr/>
        </p:nvSpPr>
        <p:spPr>
          <a:xfrm>
            <a:off x="7017385" y="2427605"/>
            <a:ext cx="4674235" cy="109156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中科院仍居榜首</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rPr>
              <a:t>华工上榜，</a:t>
            </a:r>
            <a:r>
              <a:rPr lang="en-US" altLang="zh-CN" sz="2000" dirty="0" smtClean="0">
                <a:latin typeface="Times New Roman" panose="02020603050405020304" pitchFamily="18" charset="0"/>
                <a:cs typeface="Times New Roman" panose="02020603050405020304" pitchFamily="18" charset="0"/>
              </a:rPr>
              <a:t>18</a:t>
            </a:r>
            <a:r>
              <a:rPr lang="zh-CN" altLang="en-US" sz="2000" dirty="0" smtClean="0">
                <a:latin typeface="Times New Roman" panose="02020603050405020304" pitchFamily="18" charset="0"/>
                <a:cs typeface="Times New Roman" panose="02020603050405020304" pitchFamily="18" charset="0"/>
              </a:rPr>
              <a:t>名</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43946" y="17732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引用高水平论文的施引文献可以反映出高水平论文所提出的技术，数据，理论在发表之后是如何进一步发展的</a:t>
            </a:r>
            <a:endParaRPr lang="zh-CN" sz="2000" dirty="0" smtClean="0">
              <a:latin typeface="Times New Roman" panose="02020603050405020304" pitchFamily="18" charset="0"/>
              <a:cs typeface="Times New Roman" panose="02020603050405020304" pitchFamily="18" charset="0"/>
            </a:endParaRPr>
          </a:p>
        </p:txBody>
      </p:sp>
      <p:pic>
        <p:nvPicPr>
          <p:cNvPr id="20" name="图片 20"/>
          <p:cNvPicPr>
            <a:picLocks noChangeAspect="1"/>
          </p:cNvPicPr>
          <p:nvPr/>
        </p:nvPicPr>
        <p:blipFill>
          <a:blip r:embed="rId1"/>
          <a:stretch>
            <a:fillRect/>
          </a:stretch>
        </p:blipFill>
        <p:spPr>
          <a:xfrm>
            <a:off x="3459798" y="2788285"/>
            <a:ext cx="5272405" cy="3159760"/>
          </a:xfrm>
          <a:prstGeom prst="rect">
            <a:avLst/>
          </a:prstGeom>
          <a:noFill/>
          <a:ln w="9525">
            <a:noFill/>
          </a:ln>
        </p:spPr>
      </p:pic>
      <p:sp>
        <p:nvSpPr>
          <p:cNvPr id="3" name="矩形 2"/>
          <p:cNvSpPr/>
          <p:nvPr/>
        </p:nvSpPr>
        <p:spPr>
          <a:xfrm>
            <a:off x="1547781" y="594773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美国排名第一，体现出美国对于该领域后续研究的重视</a:t>
            </a:r>
            <a:endParaRPr lang="zh-C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13491" y="53228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全球机构排名。中国科学院，清华大学，上海交通大学，浙江大学上榜</a:t>
            </a:r>
            <a:endParaRPr lang="zh-CN" sz="2000" dirty="0" smtClean="0">
              <a:latin typeface="Times New Roman" panose="02020603050405020304" pitchFamily="18" charset="0"/>
              <a:cs typeface="Times New Roman" panose="02020603050405020304" pitchFamily="18" charset="0"/>
            </a:endParaRPr>
          </a:p>
        </p:txBody>
      </p:sp>
      <p:pic>
        <p:nvPicPr>
          <p:cNvPr id="21" name="图片 21"/>
          <p:cNvPicPr>
            <a:picLocks noChangeAspect="1"/>
          </p:cNvPicPr>
          <p:nvPr/>
        </p:nvPicPr>
        <p:blipFill>
          <a:blip r:embed="rId1"/>
          <a:stretch>
            <a:fillRect/>
          </a:stretch>
        </p:blipFill>
        <p:spPr>
          <a:xfrm>
            <a:off x="3446780" y="1868170"/>
            <a:ext cx="5273040" cy="3378200"/>
          </a:xfrm>
          <a:prstGeom prst="rect">
            <a:avLst/>
          </a:prstGeom>
          <a:noFill/>
          <a:ln w="9525">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13491" y="53228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中国机构排名。</a:t>
            </a:r>
            <a:endParaRPr lang="zh-CN" sz="2000" dirty="0" smtClean="0">
              <a:latin typeface="Times New Roman" panose="02020603050405020304" pitchFamily="18" charset="0"/>
              <a:cs typeface="Times New Roman" panose="02020603050405020304" pitchFamily="18" charset="0"/>
            </a:endParaRPr>
          </a:p>
        </p:txBody>
      </p:sp>
      <p:pic>
        <p:nvPicPr>
          <p:cNvPr id="22" name="图片 22"/>
          <p:cNvPicPr>
            <a:picLocks noChangeAspect="1"/>
          </p:cNvPicPr>
          <p:nvPr/>
        </p:nvPicPr>
        <p:blipFill>
          <a:blip r:embed="rId1"/>
          <a:stretch>
            <a:fillRect/>
          </a:stretch>
        </p:blipFill>
        <p:spPr>
          <a:xfrm>
            <a:off x="3459480" y="1838008"/>
            <a:ext cx="5273040" cy="3284855"/>
          </a:xfrm>
          <a:prstGeom prst="rect">
            <a:avLst/>
          </a:prstGeom>
          <a:noFill/>
          <a:ln w="9525">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05236" y="5729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体现了人工智能的学科交叉性</a:t>
            </a:r>
            <a:endParaRPr lang="zh-CN" sz="2000" dirty="0" smtClean="0">
              <a:latin typeface="Times New Roman" panose="02020603050405020304" pitchFamily="18" charset="0"/>
              <a:cs typeface="Times New Roman" panose="02020603050405020304" pitchFamily="18" charset="0"/>
            </a:endParaRPr>
          </a:p>
        </p:txBody>
      </p:sp>
      <p:pic>
        <p:nvPicPr>
          <p:cNvPr id="23" name="图片 23"/>
          <p:cNvPicPr>
            <a:picLocks noChangeAspect="1"/>
          </p:cNvPicPr>
          <p:nvPr/>
        </p:nvPicPr>
        <p:blipFill>
          <a:blip r:embed="rId1"/>
          <a:stretch>
            <a:fillRect/>
          </a:stretch>
        </p:blipFill>
        <p:spPr>
          <a:xfrm>
            <a:off x="3460433" y="1835150"/>
            <a:ext cx="5271135" cy="3820160"/>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284289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en-US" altLang="zh-CN" sz="2400" b="1" dirty="0" smtClean="0">
                <a:solidFill>
                  <a:srgbClr val="0070C0"/>
                </a:solidFill>
                <a:latin typeface="Times New Roman" panose="02020603050405020304" pitchFamily="18" charset="0"/>
                <a:cs typeface="Times New Roman" panose="02020603050405020304" pitchFamily="18" charset="0"/>
              </a:rPr>
              <a:t>人工智能的概念</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人工智能的定义并没有普遍的共识</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传统人工智能发展思路是研究人类如何产生智能，然后让机器学习人的思考方式去行为</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sym typeface="+mn-ea"/>
              </a:rPr>
              <a:t>现代人工智能概念认为，机器不一定需要像人一样思考才能获得智能，而重点是让机器能够解决人脑所能解决的问题</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96346" y="54048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从近二十年的发展情况来看，按照申请号归并去重之后每年的专利申请量总体呈平稳上升趋势</a:t>
            </a:r>
            <a:endParaRPr lang="zh-CN" sz="2000" dirty="0" smtClean="0">
              <a:latin typeface="Times New Roman" panose="02020603050405020304" pitchFamily="18" charset="0"/>
              <a:cs typeface="Times New Roman" panose="02020603050405020304" pitchFamily="18" charset="0"/>
            </a:endParaRPr>
          </a:p>
        </p:txBody>
      </p:sp>
      <p:pic>
        <p:nvPicPr>
          <p:cNvPr id="26" name="图片 26"/>
          <p:cNvPicPr>
            <a:picLocks noChangeAspect="1"/>
          </p:cNvPicPr>
          <p:nvPr/>
        </p:nvPicPr>
        <p:blipFill>
          <a:blip r:embed="rId1"/>
          <a:stretch>
            <a:fillRect/>
          </a:stretch>
        </p:blipFill>
        <p:spPr>
          <a:xfrm>
            <a:off x="3447415" y="1841500"/>
            <a:ext cx="5273040" cy="3403600"/>
          </a:xfrm>
          <a:prstGeom prst="rect">
            <a:avLst/>
          </a:prstGeom>
          <a:noFill/>
          <a:ln w="9525">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79201" y="4968568"/>
            <a:ext cx="9727758" cy="109156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每份专利文献的每个专利权人均有四个字母的专利权人代码</a:t>
            </a:r>
            <a:endParaRPr lang="zh-CN" sz="2000" dirty="0" smtClean="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中国只有国家电网公司上榜</a:t>
            </a:r>
            <a:endParaRPr lang="zh-CN" sz="2000" dirty="0" smtClean="0">
              <a:latin typeface="Times New Roman" panose="02020603050405020304" pitchFamily="18" charset="0"/>
              <a:cs typeface="Times New Roman" panose="02020603050405020304" pitchFamily="18" charset="0"/>
            </a:endParaRPr>
          </a:p>
        </p:txBody>
      </p:sp>
      <p:pic>
        <p:nvPicPr>
          <p:cNvPr id="27" name="图片 27"/>
          <p:cNvPicPr>
            <a:picLocks noChangeAspect="1"/>
          </p:cNvPicPr>
          <p:nvPr/>
        </p:nvPicPr>
        <p:blipFill>
          <a:blip r:embed="rId1"/>
          <a:stretch>
            <a:fillRect/>
          </a:stretch>
        </p:blipFill>
        <p:spPr>
          <a:xfrm>
            <a:off x="3460433" y="2092960"/>
            <a:ext cx="5271135" cy="2672080"/>
          </a:xfrm>
          <a:prstGeom prst="rect">
            <a:avLst/>
          </a:prstGeom>
          <a:noFill/>
          <a:ln w="9525">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4720283"/>
            <a:ext cx="9727758" cy="193802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家电网近年来人工智能专利增长迅速的主要原因：电网的运行和管理涉及不同类型的数据的采集和分析，为人工智能技术提供了极好的场景；国家电网拥有庞大的数据，并且完成了数字化和信息化的改造；国家电网有着指向明确的项目管理制度，具有严格的定量化的项目成果考核指标</a:t>
            </a:r>
            <a:endParaRPr lang="zh-CN" sz="2000" dirty="0" smtClean="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754120" y="1829435"/>
            <a:ext cx="4371975" cy="282638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522510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通过</a:t>
            </a:r>
            <a:r>
              <a:rPr lang="en-US" altLang="zh-CN" sz="2000" dirty="0" smtClean="0">
                <a:latin typeface="Times New Roman" panose="02020603050405020304" pitchFamily="18" charset="0"/>
                <a:cs typeface="Times New Roman" panose="02020603050405020304" pitchFamily="18" charset="0"/>
              </a:rPr>
              <a:t>ThemeScape</a:t>
            </a:r>
            <a:r>
              <a:rPr lang="zh-CN" altLang="en-US" sz="2000" dirty="0" smtClean="0">
                <a:latin typeface="Times New Roman" panose="02020603050405020304" pitchFamily="18" charset="0"/>
                <a:cs typeface="Times New Roman" panose="02020603050405020304" pitchFamily="18" charset="0"/>
              </a:rPr>
              <a:t>专利地图展示了</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领域技术布局全景。专利申请集中在语音识别，图像识别，机器人和机器学习等方向，主要的应用领域有能源，通讯，汽车等</a:t>
            </a:r>
            <a:endParaRPr lang="zh-CN" altLang="en-US" sz="2000" dirty="0" smtClean="0">
              <a:latin typeface="Times New Roman" panose="02020603050405020304" pitchFamily="18" charset="0"/>
              <a:cs typeface="Times New Roman" panose="02020603050405020304" pitchFamily="18" charset="0"/>
            </a:endParaRPr>
          </a:p>
        </p:txBody>
      </p:sp>
      <p:pic>
        <p:nvPicPr>
          <p:cNvPr id="29" name="图片 29"/>
          <p:cNvPicPr>
            <a:picLocks noChangeAspect="1"/>
          </p:cNvPicPr>
          <p:nvPr/>
        </p:nvPicPr>
        <p:blipFill>
          <a:blip r:embed="rId1"/>
          <a:stretch>
            <a:fillRect/>
          </a:stretch>
        </p:blipFill>
        <p:spPr>
          <a:xfrm>
            <a:off x="3733800" y="1905000"/>
            <a:ext cx="4724400" cy="3048000"/>
          </a:xfrm>
          <a:prstGeom prst="rect">
            <a:avLst/>
          </a:prstGeom>
          <a:noFill/>
          <a:ln w="9525">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522510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近五年，国家电网的专利技术量远高于其他专利权人。华工上榜。</a:t>
            </a:r>
            <a:r>
              <a:rPr lang="en-US" altLang="zh-CN" sz="2000" dirty="0" smtClean="0">
                <a:latin typeface="Times New Roman" panose="02020603050405020304" pitchFamily="18" charset="0"/>
                <a:cs typeface="Times New Roman" panose="02020603050405020304" pitchFamily="18" charset="0"/>
              </a:rPr>
              <a:t>52%</a:t>
            </a:r>
            <a:r>
              <a:rPr lang="zh-CN" altLang="en-US" sz="2000" dirty="0" smtClean="0">
                <a:latin typeface="Times New Roman" panose="02020603050405020304" pitchFamily="18" charset="0"/>
                <a:cs typeface="Times New Roman" panose="02020603050405020304" pitchFamily="18" charset="0"/>
              </a:rPr>
              <a:t>的发明来自科研院所和高校</a:t>
            </a:r>
            <a:endParaRPr lang="zh-CN" altLang="en-US" sz="2000" dirty="0" smtClean="0">
              <a:latin typeface="Times New Roman" panose="02020603050405020304" pitchFamily="18" charset="0"/>
              <a:cs typeface="Times New Roman" panose="02020603050405020304" pitchFamily="18" charset="0"/>
            </a:endParaRPr>
          </a:p>
        </p:txBody>
      </p:sp>
      <p:pic>
        <p:nvPicPr>
          <p:cNvPr id="30" name="图片 30"/>
          <p:cNvPicPr>
            <a:picLocks noChangeAspect="1"/>
          </p:cNvPicPr>
          <p:nvPr/>
        </p:nvPicPr>
        <p:blipFill>
          <a:blip r:embed="rId1"/>
          <a:stretch>
            <a:fillRect/>
          </a:stretch>
        </p:blipFill>
        <p:spPr>
          <a:xfrm>
            <a:off x="3459163" y="1787843"/>
            <a:ext cx="5273675" cy="3282315"/>
          </a:xfrm>
          <a:prstGeom prst="rect">
            <a:avLst/>
          </a:prstGeom>
          <a:noFill/>
          <a:ln w="9525">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107815"/>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zh-CN" altLang="en-US"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国际人工智能人才：在人工智能领域取得创新成果的活跃研究人员。取得创新成果是指公开发表过专利或英文论文，活跃是指近</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年有创新成果产出</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国际人工智能杰出人才：采用</a:t>
            </a:r>
            <a:r>
              <a:rPr lang="en-US" altLang="zh-CN" sz="2000" dirty="0">
                <a:latin typeface="Times New Roman" panose="02020603050405020304" pitchFamily="18" charset="0"/>
                <a:cs typeface="Times New Roman" panose="02020603050405020304" pitchFamily="18" charset="0"/>
                <a:sym typeface="+mn-ea"/>
              </a:rPr>
              <a:t>H</a:t>
            </a:r>
            <a:r>
              <a:rPr lang="zh-CN" altLang="en-US" sz="2000" dirty="0">
                <a:latin typeface="Times New Roman" panose="02020603050405020304" pitchFamily="18" charset="0"/>
                <a:cs typeface="Times New Roman" panose="02020603050405020304" pitchFamily="18" charset="0"/>
                <a:sym typeface="+mn-ea"/>
              </a:rPr>
              <a:t>因子表征人才研究能力，</a:t>
            </a:r>
            <a:r>
              <a:rPr lang="en-US" altLang="zh-CN" sz="2000" dirty="0">
                <a:latin typeface="Times New Roman" panose="02020603050405020304" pitchFamily="18" charset="0"/>
                <a:cs typeface="Times New Roman" panose="02020603050405020304" pitchFamily="18" charset="0"/>
                <a:sym typeface="+mn-ea"/>
              </a:rPr>
              <a:t>H</a:t>
            </a:r>
            <a:r>
              <a:rPr lang="zh-CN" altLang="en-US" sz="2000" dirty="0">
                <a:latin typeface="Times New Roman" panose="02020603050405020304" pitchFamily="18" charset="0"/>
                <a:cs typeface="Times New Roman" panose="02020603050405020304" pitchFamily="18" charset="0"/>
                <a:sym typeface="+mn-ea"/>
              </a:rPr>
              <a:t>因子排名前</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的人才为杰出人才</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中国人工智能人才：在人工智能领域取得创新成果的活跃研究人员。取得创新成果是指公开发表过中国专利或中英文论文，活跃是指近</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年有创新成果产出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06121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国际人工智能人才投入高度集中于美中印德英等少数国家，密集分布于北美，西欧，北欧，东亚，南亚和西亚。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美国人工智能人才投入量占世界</a:t>
            </a:r>
            <a:r>
              <a:rPr lang="en-US" altLang="zh-CN" sz="2000" dirty="0">
                <a:latin typeface="Times New Roman" panose="02020603050405020304" pitchFamily="18" charset="0"/>
                <a:cs typeface="Times New Roman" panose="02020603050405020304" pitchFamily="18" charset="0"/>
              </a:rPr>
              <a:t>13.9%</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从城市尺度上看，美中印德英五国人才数量排名前</a:t>
            </a:r>
            <a:r>
              <a:rPr lang="en-US" altLang="zh-CN" sz="2000" dirty="0">
                <a:latin typeface="Times New Roman" panose="02020603050405020304" pitchFamily="18" charset="0"/>
                <a:cs typeface="Times New Roman" panose="02020603050405020304" pitchFamily="18" charset="0"/>
                <a:sym typeface="+mn-ea"/>
              </a:rPr>
              <a:t>5</a:t>
            </a:r>
            <a:r>
              <a:rPr lang="zh-CN" altLang="en-US" sz="2000" dirty="0">
                <a:latin typeface="Times New Roman" panose="02020603050405020304" pitchFamily="18" charset="0"/>
                <a:cs typeface="Times New Roman" panose="02020603050405020304" pitchFamily="18" charset="0"/>
                <a:sym typeface="+mn-ea"/>
              </a:rPr>
              <a:t>的城市人才累计占比分别为该国的</a:t>
            </a:r>
            <a:r>
              <a:rPr lang="en-US" altLang="zh-CN" sz="2000" dirty="0">
                <a:latin typeface="Times New Roman" panose="02020603050405020304" pitchFamily="18" charset="0"/>
                <a:cs typeface="Times New Roman" panose="02020603050405020304" pitchFamily="18" charset="0"/>
                <a:sym typeface="+mn-ea"/>
              </a:rPr>
              <a:t>10.5%</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20.0%</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14.9%</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17.3%</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23.3%</a:t>
            </a:r>
            <a:endParaRPr lang="zh-CN" altLang="en-US" sz="2000" dirty="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endParaRPr lang="en-US" altLang="zh-CN" sz="2000" dirty="0" smtClean="0">
              <a:latin typeface="Times New Roman" panose="02020603050405020304" pitchFamily="18" charset="0"/>
              <a:cs typeface="Times New Roman" panose="02020603050405020304" pitchFamily="18" charset="0"/>
            </a:endParaRPr>
          </a:p>
        </p:txBody>
      </p:sp>
      <p:pic>
        <p:nvPicPr>
          <p:cNvPr id="31" name="图片 1"/>
          <p:cNvPicPr>
            <a:picLocks noChangeAspect="1"/>
          </p:cNvPicPr>
          <p:nvPr/>
        </p:nvPicPr>
        <p:blipFill>
          <a:blip r:embed="rId1"/>
          <a:stretch>
            <a:fillRect/>
          </a:stretch>
        </p:blipFill>
        <p:spPr>
          <a:xfrm>
            <a:off x="1282383" y="1773238"/>
            <a:ext cx="3914775" cy="4943475"/>
          </a:xfrm>
          <a:prstGeom prst="rect">
            <a:avLst/>
          </a:prstGeom>
          <a:noFill/>
          <a:ln w="9525">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06121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国际人工智能杰出人才投入集中投入于美英</a:t>
            </a:r>
            <a:r>
              <a:rPr lang="zh-CN" altLang="en-US" sz="2000" dirty="0">
                <a:latin typeface="Times New Roman" panose="02020603050405020304" pitchFamily="18" charset="0"/>
                <a:cs typeface="Times New Roman" panose="02020603050405020304" pitchFamily="18" charset="0"/>
                <a:sym typeface="+mn-ea"/>
              </a:rPr>
              <a:t>德法意</a:t>
            </a:r>
            <a:r>
              <a:rPr lang="zh-CN" altLang="en-US" sz="2000" dirty="0">
                <a:latin typeface="Times New Roman" panose="02020603050405020304" pitchFamily="18" charset="0"/>
                <a:cs typeface="Times New Roman" panose="02020603050405020304" pitchFamily="18" charset="0"/>
              </a:rPr>
              <a:t>等少数发达国家，密集分布于北美，西欧，东亚，南亚。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排名前</a:t>
            </a:r>
            <a:r>
              <a:rPr lang="en-US" altLang="zh-CN" sz="2000" dirty="0">
                <a:latin typeface="Times New Roman" panose="02020603050405020304" pitchFamily="18" charset="0"/>
                <a:cs typeface="Times New Roman" panose="02020603050405020304" pitchFamily="18" charset="0"/>
              </a:rPr>
              <a:t>10</a:t>
            </a:r>
            <a:r>
              <a:rPr lang="zh-CN" altLang="en-US" sz="2000" dirty="0">
                <a:latin typeface="Times New Roman" panose="02020603050405020304" pitchFamily="18" charset="0"/>
                <a:cs typeface="Times New Roman" panose="02020603050405020304" pitchFamily="18" charset="0"/>
              </a:rPr>
              <a:t>的国家</a:t>
            </a:r>
            <a:r>
              <a:rPr lang="en-US" altLang="zh-CN" sz="2000" dirty="0">
                <a:latin typeface="Times New Roman" panose="02020603050405020304" pitchFamily="18" charset="0"/>
                <a:cs typeface="Times New Roman" panose="02020603050405020304" pitchFamily="18" charset="0"/>
              </a:rPr>
              <a:t>AI</a:t>
            </a:r>
            <a:r>
              <a:rPr lang="zh-CN" altLang="en-US" sz="2000" dirty="0">
                <a:latin typeface="Times New Roman" panose="02020603050405020304" pitchFamily="18" charset="0"/>
                <a:cs typeface="Times New Roman" panose="02020603050405020304" pitchFamily="18" charset="0"/>
              </a:rPr>
              <a:t>杰出人才投入占总量的</a:t>
            </a:r>
            <a:r>
              <a:rPr lang="en-US" altLang="zh-CN" sz="2000" dirty="0">
                <a:latin typeface="Times New Roman" panose="02020603050405020304" pitchFamily="18" charset="0"/>
                <a:cs typeface="Times New Roman" panose="02020603050405020304" pitchFamily="18" charset="0"/>
              </a:rPr>
              <a:t>63.6%</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sym typeface="+mn-ea"/>
              </a:rPr>
              <a:t>美国的</a:t>
            </a:r>
            <a:r>
              <a:rPr lang="en-US" altLang="zh-CN" sz="2000" dirty="0">
                <a:latin typeface="Times New Roman" panose="02020603050405020304" pitchFamily="18" charset="0"/>
                <a:cs typeface="Times New Roman" panose="02020603050405020304" pitchFamily="18" charset="0"/>
                <a:sym typeface="+mn-ea"/>
              </a:rPr>
              <a:t>AI</a:t>
            </a:r>
            <a:r>
              <a:rPr lang="zh-CN" altLang="en-US" sz="2000" dirty="0">
                <a:latin typeface="Times New Roman" panose="02020603050405020304" pitchFamily="18" charset="0"/>
                <a:cs typeface="Times New Roman" panose="02020603050405020304" pitchFamily="18" charset="0"/>
                <a:sym typeface="+mn-ea"/>
              </a:rPr>
              <a:t>杰出人才占世界总量的</a:t>
            </a:r>
            <a:r>
              <a:rPr lang="en-US" altLang="zh-CN" sz="2000" dirty="0">
                <a:latin typeface="Times New Roman" panose="02020603050405020304" pitchFamily="18" charset="0"/>
                <a:cs typeface="Times New Roman" panose="02020603050405020304" pitchFamily="18" charset="0"/>
                <a:sym typeface="+mn-ea"/>
              </a:rPr>
              <a:t>25.2%</a:t>
            </a:r>
            <a:r>
              <a:rPr lang="zh-CN" altLang="en-US" sz="2000" dirty="0">
                <a:latin typeface="Times New Roman" panose="02020603050405020304" pitchFamily="18" charset="0"/>
                <a:cs typeface="Times New Roman" panose="02020603050405020304" pitchFamily="18" charset="0"/>
                <a:sym typeface="+mn-ea"/>
              </a:rPr>
              <a:t>，遥遥领先，中国的杰出人才占比过低</a:t>
            </a:r>
            <a:endParaRPr lang="zh-CN" altLang="en-US" sz="2000" dirty="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endParaRPr lang="en-US" altLang="zh-CN" sz="2000" dirty="0" smtClean="0">
              <a:latin typeface="Times New Roman" panose="02020603050405020304" pitchFamily="18" charset="0"/>
              <a:cs typeface="Times New Roman" panose="02020603050405020304" pitchFamily="18" charset="0"/>
            </a:endParaRPr>
          </a:p>
        </p:txBody>
      </p:sp>
      <p:pic>
        <p:nvPicPr>
          <p:cNvPr id="32" name="图片 2"/>
          <p:cNvPicPr>
            <a:picLocks noChangeAspect="1"/>
          </p:cNvPicPr>
          <p:nvPr/>
        </p:nvPicPr>
        <p:blipFill>
          <a:blip r:embed="rId1"/>
          <a:stretch>
            <a:fillRect/>
          </a:stretch>
        </p:blipFill>
        <p:spPr>
          <a:xfrm>
            <a:off x="1219835" y="2061210"/>
            <a:ext cx="4114800" cy="3829050"/>
          </a:xfrm>
          <a:prstGeom prst="rect">
            <a:avLst/>
          </a:prstGeom>
          <a:noFill/>
          <a:ln w="9525">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国际人工智能人才投入集中在高校</a:t>
            </a:r>
            <a:endParaRPr lang="zh-CN" sz="2000" dirty="0" smtClean="0">
              <a:latin typeface="Times New Roman" panose="02020603050405020304" pitchFamily="18" charset="0"/>
              <a:cs typeface="Times New Roman" panose="02020603050405020304" pitchFamily="18" charset="0"/>
            </a:endParaRPr>
          </a:p>
        </p:txBody>
      </p:sp>
      <p:pic>
        <p:nvPicPr>
          <p:cNvPr id="33" name="图片 3"/>
          <p:cNvPicPr>
            <a:picLocks noChangeAspect="1"/>
          </p:cNvPicPr>
          <p:nvPr/>
        </p:nvPicPr>
        <p:blipFill>
          <a:blip r:embed="rId1"/>
          <a:stretch>
            <a:fillRect/>
          </a:stretch>
        </p:blipFill>
        <p:spPr>
          <a:xfrm>
            <a:off x="4267200" y="2462213"/>
            <a:ext cx="3657600" cy="1933575"/>
          </a:xfrm>
          <a:prstGeom prst="rect">
            <a:avLst/>
          </a:prstGeom>
          <a:noFill/>
          <a:ln w="9525">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690495"/>
            <a:ext cx="5300980" cy="201485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高强度人才投入的高校院所集中在中国，清华大学成为全球国际人工智能人才投入量最大的载体。</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排名前10的高校中有8所为中国高校</a:t>
            </a:r>
            <a:endParaRPr lang="zh-CN" altLang="en-US" sz="2000" dirty="0">
              <a:latin typeface="Times New Roman" panose="02020603050405020304" pitchFamily="18" charset="0"/>
              <a:cs typeface="Times New Roman" panose="02020603050405020304" pitchFamily="18" charset="0"/>
            </a:endParaRPr>
          </a:p>
        </p:txBody>
      </p:sp>
      <p:pic>
        <p:nvPicPr>
          <p:cNvPr id="34" name="图片 4"/>
          <p:cNvPicPr>
            <a:picLocks noChangeAspect="1"/>
          </p:cNvPicPr>
          <p:nvPr/>
        </p:nvPicPr>
        <p:blipFill>
          <a:blip r:embed="rId1"/>
          <a:stretch>
            <a:fillRect/>
          </a:stretch>
        </p:blipFill>
        <p:spPr>
          <a:xfrm>
            <a:off x="1219835" y="1773555"/>
            <a:ext cx="4222750" cy="5059045"/>
          </a:xfrm>
          <a:prstGeom prst="rect">
            <a:avLst/>
          </a:prstGeom>
          <a:noFill/>
          <a:ln w="9525">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284289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文献计量和问卷调查是本报告的两个主要研究方法</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文献计量法是指用数学和统计学的方法，定量地分析一切知识载体的方法，本报告文献计量的主要对象是人工智能科技产出（学术论文和技术专利），人才数量和政策文件</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sym typeface="+mn-ea"/>
              </a:rPr>
              <a:t>结合行业研究机构的专业数据库</a:t>
            </a:r>
            <a:endParaRPr 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476500"/>
            <a:ext cx="5300980" cy="293814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在全球人工智能杰出人才最多的高校排行中，中国没有高校进入前10。</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斯坦福大学全球领先，人才投入量最大的清华大学排名</a:t>
            </a:r>
            <a:r>
              <a:rPr lang="en-US" altLang="zh-CN" sz="2000" dirty="0">
                <a:latin typeface="Times New Roman" panose="02020603050405020304" pitchFamily="18" charset="0"/>
                <a:cs typeface="Times New Roman" panose="02020603050405020304" pitchFamily="18" charset="0"/>
              </a:rPr>
              <a:t>15</a:t>
            </a:r>
            <a:r>
              <a:rPr lang="zh-CN" altLang="en-US" sz="2000" dirty="0">
                <a:latin typeface="Times New Roman" panose="02020603050405020304" pitchFamily="18" charset="0"/>
                <a:cs typeface="Times New Roman" panose="02020603050405020304" pitchFamily="18" charset="0"/>
              </a:rPr>
              <a:t>，人才投入量第二的上海交通大学排名</a:t>
            </a:r>
            <a:r>
              <a:rPr lang="en-US" altLang="zh-CN" sz="2000" dirty="0">
                <a:latin typeface="Times New Roman" panose="02020603050405020304" pitchFamily="18" charset="0"/>
                <a:cs typeface="Times New Roman" panose="02020603050405020304" pitchFamily="18" charset="0"/>
              </a:rPr>
              <a:t>33</a:t>
            </a:r>
            <a:r>
              <a:rPr lang="zh-CN" altLang="en-US" sz="2000" dirty="0">
                <a:latin typeface="Times New Roman" panose="02020603050405020304" pitchFamily="18" charset="0"/>
                <a:cs typeface="Times New Roman" panose="02020603050405020304" pitchFamily="18" charset="0"/>
              </a:rPr>
              <a:t>，与其国际人工智能人才总量相比，排名大幅下滑</a:t>
            </a:r>
            <a:endParaRPr lang="zh-CN" altLang="en-US" sz="2000" dirty="0">
              <a:latin typeface="Times New Roman" panose="02020603050405020304" pitchFamily="18" charset="0"/>
              <a:cs typeface="Times New Roman" panose="02020603050405020304" pitchFamily="18" charset="0"/>
            </a:endParaRPr>
          </a:p>
        </p:txBody>
      </p:sp>
      <p:pic>
        <p:nvPicPr>
          <p:cNvPr id="35" name="图片 5"/>
          <p:cNvPicPr>
            <a:picLocks noChangeAspect="1"/>
          </p:cNvPicPr>
          <p:nvPr/>
        </p:nvPicPr>
        <p:blipFill>
          <a:blip r:embed="rId1"/>
          <a:stretch>
            <a:fillRect/>
          </a:stretch>
        </p:blipFill>
        <p:spPr>
          <a:xfrm>
            <a:off x="1219835" y="1831658"/>
            <a:ext cx="4495800" cy="4524375"/>
          </a:xfrm>
          <a:prstGeom prst="rect">
            <a:avLst/>
          </a:prstGeom>
          <a:noFill/>
          <a:ln w="9525">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中国科学院成为世界投入人才数量最大的研究机构，遥遥领先，在人工智能杰出人才投入上，中国科学院也表现亮眼</a:t>
            </a:r>
            <a:endParaRPr lang="zh-CN" sz="2000" dirty="0" smtClean="0">
              <a:latin typeface="Times New Roman" panose="02020603050405020304" pitchFamily="18" charset="0"/>
              <a:cs typeface="Times New Roman" panose="02020603050405020304" pitchFamily="18" charset="0"/>
            </a:endParaRPr>
          </a:p>
        </p:txBody>
      </p:sp>
      <p:pic>
        <p:nvPicPr>
          <p:cNvPr id="36" name="图片 6"/>
          <p:cNvPicPr>
            <a:picLocks noChangeAspect="1"/>
          </p:cNvPicPr>
          <p:nvPr/>
        </p:nvPicPr>
        <p:blipFill>
          <a:blip r:embed="rId1"/>
          <a:stretch>
            <a:fillRect/>
          </a:stretch>
        </p:blipFill>
        <p:spPr>
          <a:xfrm>
            <a:off x="1541780" y="1999615"/>
            <a:ext cx="3943350" cy="2705100"/>
          </a:xfrm>
          <a:prstGeom prst="rect">
            <a:avLst/>
          </a:prstGeom>
          <a:noFill/>
          <a:ln w="9525">
            <a:noFill/>
          </a:ln>
        </p:spPr>
      </p:pic>
      <p:pic>
        <p:nvPicPr>
          <p:cNvPr id="37" name="图片 7"/>
          <p:cNvPicPr>
            <a:picLocks noChangeAspect="1"/>
          </p:cNvPicPr>
          <p:nvPr/>
        </p:nvPicPr>
        <p:blipFill>
          <a:blip r:embed="rId2"/>
          <a:stretch>
            <a:fillRect/>
          </a:stretch>
        </p:blipFill>
        <p:spPr>
          <a:xfrm>
            <a:off x="5766435" y="1999615"/>
            <a:ext cx="4885690" cy="2705735"/>
          </a:xfrm>
          <a:prstGeom prst="rect">
            <a:avLst/>
          </a:prstGeom>
          <a:noFill/>
          <a:ln w="9525">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5994400" y="209042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高强度人才投入的企业集中在美国，中国只有华为上榜。</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IBM</a:t>
            </a:r>
            <a:r>
              <a:rPr lang="zh-CN" altLang="en-US" sz="2000" dirty="0">
                <a:latin typeface="Times New Roman" panose="02020603050405020304" pitchFamily="18" charset="0"/>
                <a:cs typeface="Times New Roman" panose="02020603050405020304" pitchFamily="18" charset="0"/>
              </a:rPr>
              <a:t>，微软，谷歌为行业巨头，在世界范围内拥有广泛的影响能力</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德国西门子，</a:t>
            </a:r>
            <a:r>
              <a:rPr lang="en-US" altLang="zh-CN" sz="2000" dirty="0">
                <a:latin typeface="Times New Roman" panose="02020603050405020304" pitchFamily="18" charset="0"/>
                <a:cs typeface="Times New Roman" panose="02020603050405020304" pitchFamily="18" charset="0"/>
              </a:rPr>
              <a:t>SAP</a:t>
            </a:r>
            <a:r>
              <a:rPr lang="zh-CN" altLang="en-US" sz="2000" dirty="0">
                <a:latin typeface="Times New Roman" panose="02020603050405020304" pitchFamily="18" charset="0"/>
                <a:cs typeface="Times New Roman" panose="02020603050405020304" pitchFamily="18" charset="0"/>
              </a:rPr>
              <a:t>软件，博世三家企业上榜，以大型制造业为主</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印度的塔塔咨询，高知特两家公司上榜，主要为</a:t>
            </a:r>
            <a:r>
              <a:rPr lang="en-US" altLang="zh-CN" sz="2000" dirty="0">
                <a:latin typeface="Times New Roman" panose="02020603050405020304" pitchFamily="18" charset="0"/>
                <a:cs typeface="Times New Roman" panose="02020603050405020304" pitchFamily="18" charset="0"/>
              </a:rPr>
              <a:t>IT</a:t>
            </a:r>
            <a:r>
              <a:rPr lang="zh-CN" altLang="en-US" sz="2000" dirty="0">
                <a:latin typeface="Times New Roman" panose="02020603050405020304" pitchFamily="18" charset="0"/>
                <a:cs typeface="Times New Roman" panose="02020603050405020304" pitchFamily="18" charset="0"/>
              </a:rPr>
              <a:t>技术服务公司</a:t>
            </a:r>
            <a:endParaRPr lang="zh-CN" altLang="en-US" sz="2000" dirty="0">
              <a:latin typeface="Times New Roman" panose="02020603050405020304" pitchFamily="18" charset="0"/>
              <a:cs typeface="Times New Roman" panose="02020603050405020304" pitchFamily="18" charset="0"/>
            </a:endParaRPr>
          </a:p>
        </p:txBody>
      </p:sp>
      <p:pic>
        <p:nvPicPr>
          <p:cNvPr id="38" name="图片 8"/>
          <p:cNvPicPr>
            <a:picLocks noChangeAspect="1"/>
          </p:cNvPicPr>
          <p:nvPr/>
        </p:nvPicPr>
        <p:blipFill>
          <a:blip r:embed="rId1"/>
          <a:stretch>
            <a:fillRect/>
          </a:stretch>
        </p:blipFill>
        <p:spPr>
          <a:xfrm>
            <a:off x="1309370" y="1983740"/>
            <a:ext cx="3842385" cy="4342765"/>
          </a:xfrm>
          <a:prstGeom prst="rect">
            <a:avLst/>
          </a:prstGeom>
          <a:noFill/>
          <a:ln w="9525">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02655" y="2527300"/>
            <a:ext cx="5300980" cy="263017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IBM</a:t>
            </a:r>
            <a:r>
              <a:rPr lang="zh-CN" altLang="en-US" sz="2000" dirty="0">
                <a:latin typeface="Times New Roman" panose="02020603050405020304" pitchFamily="18" charset="0"/>
                <a:cs typeface="Times New Roman" panose="02020603050405020304" pitchFamily="18" charset="0"/>
              </a:rPr>
              <a:t>人工智能杰出人才人数全球瑶瑶领先</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整体来看，美国互联网企业占据绝对优势</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中国没有一家企业排名进入前十，只有华为排名第二十</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39" name="图片 9"/>
          <p:cNvPicPr>
            <a:picLocks noChangeAspect="1"/>
          </p:cNvPicPr>
          <p:nvPr/>
        </p:nvPicPr>
        <p:blipFill>
          <a:blip r:embed="rId1"/>
          <a:stretch>
            <a:fillRect/>
          </a:stretch>
        </p:blipFill>
        <p:spPr>
          <a:xfrm>
            <a:off x="1219518" y="2045018"/>
            <a:ext cx="3857625" cy="4105275"/>
          </a:xfrm>
          <a:prstGeom prst="rect">
            <a:avLst/>
          </a:prstGeom>
          <a:noFill/>
          <a:ln w="9525">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国际人工智能人才投入集中在算法层面，机器学习，数据挖掘与模式识别是热门领域</a:t>
            </a:r>
            <a:endParaRPr lang="zh-CN" sz="2000" dirty="0" smtClean="0">
              <a:latin typeface="Times New Roman" panose="02020603050405020304" pitchFamily="18" charset="0"/>
              <a:cs typeface="Times New Roman" panose="02020603050405020304" pitchFamily="18" charset="0"/>
            </a:endParaRPr>
          </a:p>
        </p:txBody>
      </p:sp>
      <p:pic>
        <p:nvPicPr>
          <p:cNvPr id="40" name="图片 10"/>
          <p:cNvPicPr>
            <a:picLocks noChangeAspect="1"/>
          </p:cNvPicPr>
          <p:nvPr/>
        </p:nvPicPr>
        <p:blipFill>
          <a:blip r:embed="rId1"/>
          <a:stretch>
            <a:fillRect/>
          </a:stretch>
        </p:blipFill>
        <p:spPr>
          <a:xfrm>
            <a:off x="4414838" y="2271713"/>
            <a:ext cx="3362325" cy="2314575"/>
          </a:xfrm>
          <a:prstGeom prst="rect">
            <a:avLst/>
          </a:prstGeom>
          <a:noFill/>
          <a:ln w="9525">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781165" y="2453005"/>
            <a:ext cx="4474845"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中国人工智能人才投入呈现东多西少的态势，密集分布于东部地区，占据全国总量的</a:t>
            </a:r>
            <a:r>
              <a:rPr lang="en-US" altLang="zh-CN" sz="2000" dirty="0" smtClean="0">
                <a:latin typeface="Times New Roman" panose="02020603050405020304" pitchFamily="18" charset="0"/>
                <a:cs typeface="Times New Roman" panose="02020603050405020304" pitchFamily="18" charset="0"/>
              </a:rPr>
              <a:t>62.7%</a:t>
            </a:r>
            <a:endParaRPr lang="en-US" altLang="zh-CN" sz="2000" dirty="0" smtClean="0">
              <a:latin typeface="Times New Roman" panose="02020603050405020304" pitchFamily="18" charset="0"/>
              <a:cs typeface="Times New Roman" panose="02020603050405020304" pitchFamily="18" charset="0"/>
            </a:endParaRPr>
          </a:p>
        </p:txBody>
      </p:sp>
      <p:pic>
        <p:nvPicPr>
          <p:cNvPr id="42" name="图片 12"/>
          <p:cNvPicPr>
            <a:picLocks noChangeAspect="1"/>
          </p:cNvPicPr>
          <p:nvPr/>
        </p:nvPicPr>
        <p:blipFill>
          <a:blip r:embed="rId1"/>
          <a:stretch>
            <a:fillRect/>
          </a:stretch>
        </p:blipFill>
        <p:spPr>
          <a:xfrm>
            <a:off x="1353820" y="1977073"/>
            <a:ext cx="5273040" cy="4181475"/>
          </a:xfrm>
          <a:prstGeom prst="rect">
            <a:avLst/>
          </a:prstGeom>
          <a:noFill/>
          <a:ln w="9525">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201410" y="2486660"/>
            <a:ext cx="4474845"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从城市尺度上看，北京领先优势大</a:t>
            </a:r>
            <a:endParaRPr lang="zh-CN" sz="2000" dirty="0" smtClean="0">
              <a:latin typeface="Times New Roman" panose="02020603050405020304" pitchFamily="18" charset="0"/>
              <a:cs typeface="Times New Roman" panose="02020603050405020304" pitchFamily="18" charset="0"/>
            </a:endParaRPr>
          </a:p>
        </p:txBody>
      </p:sp>
      <p:pic>
        <p:nvPicPr>
          <p:cNvPr id="43" name="图片 13"/>
          <p:cNvPicPr>
            <a:picLocks noChangeAspect="1"/>
          </p:cNvPicPr>
          <p:nvPr/>
        </p:nvPicPr>
        <p:blipFill>
          <a:blip r:embed="rId1"/>
          <a:stretch>
            <a:fillRect/>
          </a:stretch>
        </p:blipFill>
        <p:spPr>
          <a:xfrm>
            <a:off x="1273810" y="1773238"/>
            <a:ext cx="3829050" cy="5000625"/>
          </a:xfrm>
          <a:prstGeom prst="rect">
            <a:avLst/>
          </a:prstGeom>
          <a:noFill/>
          <a:ln w="9525">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国内人工智能人才投入以高校为核心载体</a:t>
            </a:r>
            <a:endParaRPr lang="zh-CN" sz="2000" dirty="0" smtClean="0">
              <a:latin typeface="Times New Roman" panose="02020603050405020304" pitchFamily="18" charset="0"/>
              <a:cs typeface="Times New Roman" panose="02020603050405020304" pitchFamily="18" charset="0"/>
            </a:endParaRPr>
          </a:p>
        </p:txBody>
      </p:sp>
      <p:pic>
        <p:nvPicPr>
          <p:cNvPr id="44" name="图片 14"/>
          <p:cNvPicPr>
            <a:picLocks noChangeAspect="1"/>
          </p:cNvPicPr>
          <p:nvPr/>
        </p:nvPicPr>
        <p:blipFill>
          <a:blip r:embed="rId1"/>
          <a:stretch>
            <a:fillRect/>
          </a:stretch>
        </p:blipFill>
        <p:spPr>
          <a:xfrm>
            <a:off x="3929063" y="2105025"/>
            <a:ext cx="4333875" cy="2647950"/>
          </a:xfrm>
          <a:prstGeom prst="rect">
            <a:avLst/>
          </a:prstGeom>
          <a:noFill/>
          <a:ln w="9525">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在高校中，浙江大学人工智能人才投入量高达</a:t>
            </a:r>
            <a:r>
              <a:rPr lang="en-US" altLang="zh-CN" sz="2000" dirty="0" smtClean="0">
                <a:latin typeface="Times New Roman" panose="02020603050405020304" pitchFamily="18" charset="0"/>
                <a:cs typeface="Times New Roman" panose="02020603050405020304" pitchFamily="18" charset="0"/>
              </a:rPr>
              <a:t>2273</a:t>
            </a:r>
            <a:r>
              <a:rPr lang="zh-CN" altLang="en-US" sz="2000" dirty="0" smtClean="0">
                <a:latin typeface="Times New Roman" panose="02020603050405020304" pitchFamily="18" charset="0"/>
                <a:cs typeface="Times New Roman" panose="02020603050405020304" pitchFamily="18" charset="0"/>
              </a:rPr>
              <a:t>人，居全国首位。与国际人才投入量相比，排名有较大变化。华工上榜，排</a:t>
            </a:r>
            <a:r>
              <a:rPr lang="en-US" altLang="zh-CN" sz="2000" dirty="0" smtClean="0">
                <a:latin typeface="Times New Roman" panose="02020603050405020304" pitchFamily="18" charset="0"/>
                <a:cs typeface="Times New Roman" panose="02020603050405020304" pitchFamily="18" charset="0"/>
              </a:rPr>
              <a:t>14</a:t>
            </a:r>
            <a:r>
              <a:rPr lang="zh-CN" altLang="en-US" sz="2000" dirty="0" smtClean="0">
                <a:latin typeface="Times New Roman" panose="02020603050405020304" pitchFamily="18" charset="0"/>
                <a:cs typeface="Times New Roman" panose="02020603050405020304" pitchFamily="18" charset="0"/>
              </a:rPr>
              <a:t>位。</a:t>
            </a:r>
            <a:endParaRPr lang="zh-CN" altLang="en-US" sz="2000" dirty="0" smtClean="0">
              <a:latin typeface="Times New Roman" panose="02020603050405020304" pitchFamily="18" charset="0"/>
              <a:cs typeface="Times New Roman" panose="02020603050405020304" pitchFamily="18" charset="0"/>
            </a:endParaRPr>
          </a:p>
        </p:txBody>
      </p:sp>
      <p:pic>
        <p:nvPicPr>
          <p:cNvPr id="45" name="图片 15"/>
          <p:cNvPicPr>
            <a:picLocks noChangeAspect="1"/>
          </p:cNvPicPr>
          <p:nvPr/>
        </p:nvPicPr>
        <p:blipFill>
          <a:blip r:embed="rId1"/>
          <a:stretch>
            <a:fillRect/>
          </a:stretch>
        </p:blipFill>
        <p:spPr>
          <a:xfrm>
            <a:off x="4195763" y="1905000"/>
            <a:ext cx="3800475" cy="3048000"/>
          </a:xfrm>
          <a:prstGeom prst="rect">
            <a:avLst/>
          </a:prstGeom>
          <a:noFill/>
          <a:ln w="9525">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在科研机构中，中科院系统是中国人工智能人才的主要投入机构，累计投入人才</a:t>
            </a:r>
            <a:r>
              <a:rPr lang="en-US" altLang="zh-CN" sz="2000" dirty="0" smtClean="0">
                <a:latin typeface="Times New Roman" panose="02020603050405020304" pitchFamily="18" charset="0"/>
                <a:cs typeface="Times New Roman" panose="02020603050405020304" pitchFamily="18" charset="0"/>
              </a:rPr>
              <a:t>4832</a:t>
            </a:r>
            <a:r>
              <a:rPr lang="zh-CN" altLang="en-US" sz="2000" dirty="0" smtClean="0">
                <a:latin typeface="Times New Roman" panose="02020603050405020304" pitchFamily="18" charset="0"/>
                <a:cs typeface="Times New Roman" panose="02020603050405020304" pitchFamily="18" charset="0"/>
              </a:rPr>
              <a:t>人，全国领先</a:t>
            </a:r>
            <a:r>
              <a:rPr lang="zh-CN" altLang="en-US" sz="2000" dirty="0" smtClean="0">
                <a:latin typeface="Times New Roman" panose="02020603050405020304" pitchFamily="18" charset="0"/>
                <a:cs typeface="Times New Roman" panose="02020603050405020304" pitchFamily="18" charset="0"/>
              </a:rPr>
              <a:t>。</a:t>
            </a:r>
            <a:endParaRPr lang="zh-CN" altLang="en-US" sz="2000" dirty="0" smtClean="0">
              <a:latin typeface="Times New Roman" panose="02020603050405020304" pitchFamily="18" charset="0"/>
              <a:cs typeface="Times New Roman" panose="02020603050405020304" pitchFamily="18" charset="0"/>
            </a:endParaRPr>
          </a:p>
        </p:txBody>
      </p:sp>
      <p:pic>
        <p:nvPicPr>
          <p:cNvPr id="46" name="图片 16"/>
          <p:cNvPicPr>
            <a:picLocks noChangeAspect="1"/>
          </p:cNvPicPr>
          <p:nvPr/>
        </p:nvPicPr>
        <p:blipFill>
          <a:blip r:embed="rId1"/>
          <a:stretch>
            <a:fillRect/>
          </a:stretch>
        </p:blipFill>
        <p:spPr>
          <a:xfrm>
            <a:off x="3629025" y="1824038"/>
            <a:ext cx="4933950" cy="3209925"/>
          </a:xfrm>
          <a:prstGeom prst="rect">
            <a:avLst/>
          </a:prstGeom>
          <a:noFill/>
          <a:ln w="9525">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395033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学术论文：利用一组人工智能关键词在科睿唯安公司的</a:t>
            </a:r>
            <a:r>
              <a:rPr lang="en-US" altLang="zh-CN" sz="2000" dirty="0">
                <a:latin typeface="Times New Roman" panose="02020603050405020304" pitchFamily="18" charset="0"/>
                <a:cs typeface="Times New Roman" panose="02020603050405020304" pitchFamily="18" charset="0"/>
              </a:rPr>
              <a:t>Web of Science</a:t>
            </a:r>
            <a:r>
              <a:rPr lang="zh-CN" altLang="en-US" sz="2000" dirty="0">
                <a:latin typeface="Times New Roman" panose="02020603050405020304" pitchFamily="18" charset="0"/>
                <a:cs typeface="Times New Roman" panose="02020603050405020304" pitchFamily="18" charset="0"/>
              </a:rPr>
              <a:t>进行搜索，如</a:t>
            </a:r>
            <a:r>
              <a:rPr lang="en-US" altLang="zh-CN" sz="2000" dirty="0">
                <a:latin typeface="Times New Roman" panose="02020603050405020304" pitchFamily="18" charset="0"/>
                <a:cs typeface="Times New Roman" panose="02020603050405020304" pitchFamily="18" charset="0"/>
              </a:rPr>
              <a:t>Artificial Intelligence, Machine Learning, Computer Vision</a:t>
            </a:r>
            <a:r>
              <a:rPr lang="zh-CN" altLang="en-US" sz="2000" dirty="0">
                <a:latin typeface="Times New Roman" panose="02020603050405020304" pitchFamily="18" charset="0"/>
                <a:cs typeface="Times New Roman" panose="02020603050405020304" pitchFamily="18" charset="0"/>
              </a:rPr>
              <a:t>；人工智能领域具有代表性的学术会议论文。共</a:t>
            </a:r>
            <a:r>
              <a:rPr lang="en-US" altLang="zh-CN" sz="2000" dirty="0">
                <a:latin typeface="Times New Roman" panose="02020603050405020304" pitchFamily="18" charset="0"/>
                <a:cs typeface="Times New Roman" panose="02020603050405020304" pitchFamily="18" charset="0"/>
              </a:rPr>
              <a:t>1,875,809</a:t>
            </a:r>
            <a:r>
              <a:rPr lang="zh-CN" altLang="en-US" sz="2000" dirty="0">
                <a:latin typeface="Times New Roman" panose="02020603050405020304" pitchFamily="18" charset="0"/>
                <a:cs typeface="Times New Roman" panose="02020603050405020304" pitchFamily="18" charset="0"/>
              </a:rPr>
              <a:t>篇</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技术专利：来自德温特世界专利索引，通过关键词搜索，检索范围为</a:t>
            </a:r>
            <a:r>
              <a:rPr lang="en-US" altLang="zh-CN" sz="2000" dirty="0">
                <a:latin typeface="Times New Roman" panose="02020603050405020304" pitchFamily="18" charset="0"/>
                <a:cs typeface="Times New Roman" panose="02020603050405020304" pitchFamily="18" charset="0"/>
                <a:sym typeface="+mn-ea"/>
              </a:rPr>
              <a:t>1997</a:t>
            </a:r>
            <a:r>
              <a:rPr lang="zh-CN" altLang="en-US" sz="2000" dirty="0">
                <a:latin typeface="Times New Roman" panose="02020603050405020304" pitchFamily="18" charset="0"/>
                <a:cs typeface="Times New Roman" panose="02020603050405020304" pitchFamily="18" charset="0"/>
                <a:sym typeface="+mn-ea"/>
              </a:rPr>
              <a:t>年到</a:t>
            </a:r>
            <a:r>
              <a:rPr lang="en-US" altLang="zh-CN" sz="2000" dirty="0">
                <a:latin typeface="Times New Roman" panose="02020603050405020304" pitchFamily="18" charset="0"/>
                <a:cs typeface="Times New Roman" panose="02020603050405020304" pitchFamily="18" charset="0"/>
                <a:sym typeface="+mn-ea"/>
              </a:rPr>
              <a:t>2017</a:t>
            </a:r>
            <a:r>
              <a:rPr lang="zh-CN" altLang="en-US" sz="2000" dirty="0">
                <a:latin typeface="Times New Roman" panose="02020603050405020304" pitchFamily="18" charset="0"/>
                <a:cs typeface="Times New Roman" panose="02020603050405020304" pitchFamily="18" charset="0"/>
                <a:sym typeface="+mn-ea"/>
              </a:rPr>
              <a:t>年公开的专利，将专利记录按申请号归并去重</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rPr>
              <a:t>人才：</a:t>
            </a:r>
            <a:r>
              <a:rPr lang="en-US" altLang="zh-CN" sz="2000" dirty="0" smtClean="0">
                <a:latin typeface="Times New Roman" panose="02020603050405020304" pitchFamily="18" charset="0"/>
                <a:cs typeface="Times New Roman" panose="02020603050405020304" pitchFamily="18" charset="0"/>
              </a:rPr>
              <a:t>650</a:t>
            </a:r>
            <a:r>
              <a:rPr lang="zh-CN" altLang="en-US" sz="2000" dirty="0" smtClean="0">
                <a:latin typeface="Times New Roman" panose="02020603050405020304" pitchFamily="18" charset="0"/>
                <a:cs typeface="Times New Roman" panose="02020603050405020304" pitchFamily="18" charset="0"/>
              </a:rPr>
              <a:t>万位</a:t>
            </a:r>
            <a:r>
              <a:rPr lang="zh-CN" sz="2000" dirty="0" smtClean="0">
                <a:latin typeface="Times New Roman" panose="02020603050405020304" pitchFamily="18" charset="0"/>
                <a:cs typeface="Times New Roman" panose="02020603050405020304" pitchFamily="18" charset="0"/>
              </a:rPr>
              <a:t>国际人才来源于</a:t>
            </a:r>
            <a:r>
              <a:rPr lang="en-US" altLang="zh-CN" sz="2000" dirty="0" smtClean="0">
                <a:latin typeface="Times New Roman" panose="02020603050405020304" pitchFamily="18" charset="0"/>
                <a:cs typeface="Times New Roman" panose="02020603050405020304" pitchFamily="18" charset="0"/>
              </a:rPr>
              <a:t>Research gate</a:t>
            </a:r>
            <a:r>
              <a:rPr lang="zh-CN" altLang="en-US" sz="2000" dirty="0" smtClean="0">
                <a:latin typeface="Times New Roman" panose="02020603050405020304" pitchFamily="18" charset="0"/>
                <a:cs typeface="Times New Roman" panose="02020603050405020304" pitchFamily="18" charset="0"/>
              </a:rPr>
              <a:t>和</a:t>
            </a:r>
            <a:r>
              <a:rPr lang="en-US" altLang="zh-CN" sz="2000" dirty="0" smtClean="0">
                <a:latin typeface="Times New Roman" panose="02020603050405020304" pitchFamily="18" charset="0"/>
                <a:cs typeface="Times New Roman" panose="02020603050405020304" pitchFamily="18" charset="0"/>
              </a:rPr>
              <a:t>Google Scholar</a:t>
            </a:r>
            <a:r>
              <a:rPr lang="zh-CN" altLang="en-US" sz="2000" dirty="0" smtClean="0">
                <a:latin typeface="Times New Roman" panose="02020603050405020304" pitchFamily="18" charset="0"/>
                <a:cs typeface="Times New Roman" panose="02020603050405020304" pitchFamily="18" charset="0"/>
              </a:rPr>
              <a:t>专家主页，</a:t>
            </a:r>
            <a:r>
              <a:rPr lang="en-US" altLang="zh-CN" sz="2000" dirty="0" smtClean="0">
                <a:latin typeface="Times New Roman" panose="02020603050405020304" pitchFamily="18" charset="0"/>
                <a:cs typeface="Times New Roman" panose="02020603050405020304" pitchFamily="18" charset="0"/>
              </a:rPr>
              <a:t>1100</a:t>
            </a:r>
            <a:r>
              <a:rPr lang="zh-CN" altLang="en-US" sz="2000" dirty="0" smtClean="0">
                <a:latin typeface="Times New Roman" panose="02020603050405020304" pitchFamily="18" charset="0"/>
                <a:cs typeface="Times New Roman" panose="02020603050405020304" pitchFamily="18" charset="0"/>
              </a:rPr>
              <a:t>万位国内人才来源于百度学术，中国知网等，根据论文和专利涉及的研究方向和领域形成专家画像，与人工智能关键词进行匹配</a:t>
            </a:r>
            <a:endParaRPr lang="zh-CN" altLang="en-US"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中国人工智能人才研究领域更加分散，遗传算法，神经网络等算法领域是中国人工智能研究的热门方向</a:t>
            </a:r>
            <a:r>
              <a:rPr lang="zh-CN" altLang="en-US" sz="2000" dirty="0" smtClean="0">
                <a:latin typeface="Times New Roman" panose="02020603050405020304" pitchFamily="18" charset="0"/>
                <a:cs typeface="Times New Roman" panose="02020603050405020304" pitchFamily="18" charset="0"/>
              </a:rPr>
              <a:t>。</a:t>
            </a:r>
            <a:endParaRPr lang="zh-CN" altLang="en-US" sz="2000" dirty="0" smtClean="0">
              <a:latin typeface="Times New Roman" panose="02020603050405020304" pitchFamily="18" charset="0"/>
              <a:cs typeface="Times New Roman" panose="02020603050405020304" pitchFamily="18" charset="0"/>
            </a:endParaRPr>
          </a:p>
        </p:txBody>
      </p:sp>
      <p:pic>
        <p:nvPicPr>
          <p:cNvPr id="47" name="图片 17"/>
          <p:cNvPicPr>
            <a:picLocks noChangeAspect="1"/>
          </p:cNvPicPr>
          <p:nvPr/>
        </p:nvPicPr>
        <p:blipFill>
          <a:blip r:embed="rId1"/>
          <a:stretch>
            <a:fillRect/>
          </a:stretch>
        </p:blipFill>
        <p:spPr>
          <a:xfrm>
            <a:off x="3705225" y="2019300"/>
            <a:ext cx="4781550" cy="2819400"/>
          </a:xfrm>
          <a:prstGeom prst="rect">
            <a:avLst/>
          </a:prstGeom>
          <a:noFill/>
          <a:ln w="9525">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论文产出：中国人工智能论文总量和高被引论文数量都是世界第一，高校是人工智能论文产出的绝对主力，中国顶尖高校在论文产出上表现出众，但在企业论文排行中，中国只有国家电网进入全球前20</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专利申请：中国专利数量略微领先美国和日本，国家电网表现突出，科研院所与大学和企业表现相当，中国的专利技术领域集中在数据处理系统和数字信息传输等，其中图像处理分析的相关专利占发明件数的</a:t>
            </a:r>
            <a:r>
              <a:rPr lang="en-US" altLang="zh-CN" sz="2000" dirty="0">
                <a:latin typeface="Times New Roman" panose="02020603050405020304" pitchFamily="18" charset="0"/>
                <a:cs typeface="Times New Roman" panose="02020603050405020304" pitchFamily="18" charset="0"/>
              </a:rPr>
              <a:t>16%</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才投入：中国人工智能人才总量世界第二，但杰出人才占比偏低，高校和科研院所是人工智能人才的主要载体，企业人才投入量相对较少，高强度人才投入的企业集中在美国，另外中国的人工智能人才研究领域比较分散</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8599405"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Historical review of Ultrasound Open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8753582" cy="4862870"/>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Array </a:t>
            </a:r>
            <a:r>
              <a:rPr lang="en-US" altLang="zh-CN" sz="2400" b="1" dirty="0">
                <a:solidFill>
                  <a:srgbClr val="0070C0"/>
                </a:solidFill>
                <a:latin typeface="Times New Roman" panose="02020603050405020304" pitchFamily="18" charset="0"/>
                <a:cs typeface="Times New Roman" panose="02020603050405020304" pitchFamily="18" charset="0"/>
              </a:rPr>
              <a:t>Systems With Full TX and RX </a:t>
            </a:r>
            <a:r>
              <a:rPr lang="en-US" altLang="zh-CN" sz="2400" b="1" dirty="0" smtClean="0">
                <a:solidFill>
                  <a:srgbClr val="0070C0"/>
                </a:solidFill>
                <a:latin typeface="Times New Roman" panose="02020603050405020304" pitchFamily="18" charset="0"/>
                <a:cs typeface="Times New Roman" panose="02020603050405020304" pitchFamily="18" charset="0"/>
              </a:rPr>
              <a:t>Control</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r>
              <a:rPr lang="en-US" altLang="zh-CN" sz="2400" b="1" dirty="0" smtClean="0">
                <a:latin typeface="Times New Roman" panose="02020603050405020304" pitchFamily="18" charset="0"/>
                <a:cs typeface="Times New Roman" panose="02020603050405020304" pitchFamily="18" charset="0"/>
              </a:rPr>
              <a:t>2005:</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 first OP with real-time TX and RX control of </a:t>
            </a:r>
            <a:r>
              <a:rPr lang="en-US" altLang="zh-CN" sz="2400" dirty="0" smtClean="0">
                <a:latin typeface="Times New Roman" panose="02020603050405020304" pitchFamily="18" charset="0"/>
                <a:cs typeface="Times New Roman" panose="02020603050405020304" pitchFamily="18" charset="0"/>
              </a:rPr>
              <a:t>the entire </a:t>
            </a:r>
            <a:r>
              <a:rPr lang="en-US" altLang="zh-CN" sz="2400" dirty="0">
                <a:latin typeface="Times New Roman" panose="02020603050405020304" pitchFamily="18" charset="0"/>
                <a:cs typeface="Times New Roman" panose="02020603050405020304" pitchFamily="18" charset="0"/>
              </a:rPr>
              <a:t>array was the Remotely Accessible Software </a:t>
            </a:r>
            <a:r>
              <a:rPr lang="en-US" altLang="zh-CN" sz="2400" dirty="0" smtClean="0">
                <a:latin typeface="Times New Roman" panose="02020603050405020304" pitchFamily="18" charset="0"/>
                <a:cs typeface="Times New Roman" panose="02020603050405020304" pitchFamily="18" charset="0"/>
              </a:rPr>
              <a:t>configurable Multi-channel </a:t>
            </a:r>
            <a:r>
              <a:rPr lang="en-US" altLang="zh-CN" sz="2400" dirty="0">
                <a:latin typeface="Times New Roman" panose="02020603050405020304" pitchFamily="18" charset="0"/>
                <a:cs typeface="Times New Roman" panose="02020603050405020304" pitchFamily="18" charset="0"/>
              </a:rPr>
              <a:t>Ultrasound Sampling (</a:t>
            </a:r>
            <a:r>
              <a:rPr lang="en-US" altLang="zh-CN" sz="2400" b="1" dirty="0">
                <a:latin typeface="Times New Roman" panose="02020603050405020304" pitchFamily="18" charset="0"/>
                <a:cs typeface="Times New Roman" panose="02020603050405020304" pitchFamily="18" charset="0"/>
              </a:rPr>
              <a:t>RASMUS</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system</a:t>
            </a:r>
            <a:endParaRPr lang="en-US" altLang="zh-CN" sz="2400" dirty="0" smtClean="0">
              <a:latin typeface="Times New Roman" panose="02020603050405020304" pitchFamily="18" charset="0"/>
              <a:cs typeface="Times New Roman" panose="02020603050405020304" pitchFamily="18" charset="0"/>
            </a:endParaRPr>
          </a:p>
          <a:p>
            <a:pPr lvl="1" algn="just"/>
            <a:r>
              <a:rPr lang="en-US" altLang="zh-CN" sz="2000" dirty="0" smtClean="0">
                <a:latin typeface="Times New Roman" panose="02020603050405020304" pitchFamily="18" charset="0"/>
                <a:cs typeface="Times New Roman" panose="02020603050405020304" pitchFamily="18" charset="0"/>
              </a:rPr>
              <a:t>waveforms </a:t>
            </a:r>
            <a:r>
              <a:rPr lang="en-US" altLang="zh-CN" sz="2000" dirty="0">
                <a:latin typeface="Times New Roman" panose="02020603050405020304" pitchFamily="18" charset="0"/>
                <a:cs typeface="Times New Roman" panose="02020603050405020304" pitchFamily="18" charset="0"/>
              </a:rPr>
              <a:t>could be transmitted on up </a:t>
            </a:r>
            <a:r>
              <a:rPr lang="en-US" altLang="zh-CN" sz="2000" dirty="0" smtClean="0">
                <a:latin typeface="Times New Roman" panose="02020603050405020304" pitchFamily="18" charset="0"/>
                <a:cs typeface="Times New Roman" panose="02020603050405020304" pitchFamily="18" charset="0"/>
              </a:rPr>
              <a:t>to </a:t>
            </a:r>
            <a:r>
              <a:rPr lang="en-US" altLang="zh-CN" sz="2000" b="1" dirty="0" smtClean="0">
                <a:latin typeface="Times New Roman" panose="02020603050405020304" pitchFamily="18" charset="0"/>
                <a:cs typeface="Times New Roman" panose="02020603050405020304" pitchFamily="18" charset="0"/>
              </a:rPr>
              <a:t>128 </a:t>
            </a:r>
            <a:r>
              <a:rPr lang="en-US" altLang="zh-CN" sz="2000" b="1" dirty="0">
                <a:latin typeface="Times New Roman" panose="02020603050405020304" pitchFamily="18" charset="0"/>
                <a:cs typeface="Times New Roman" panose="02020603050405020304" pitchFamily="18" charset="0"/>
              </a:rPr>
              <a:t>channels </a:t>
            </a:r>
            <a:r>
              <a:rPr lang="en-US" altLang="zh-CN" sz="2000" dirty="0">
                <a:latin typeface="Times New Roman" panose="02020603050405020304" pitchFamily="18" charset="0"/>
                <a:cs typeface="Times New Roman" panose="02020603050405020304" pitchFamily="18" charset="0"/>
              </a:rPr>
              <a:t>in parallel, </a:t>
            </a:r>
            <a:endParaRPr lang="en-US" altLang="zh-CN" sz="2000" dirty="0" smtClean="0">
              <a:latin typeface="Times New Roman" panose="02020603050405020304" pitchFamily="18" charset="0"/>
              <a:cs typeface="Times New Roman" panose="02020603050405020304" pitchFamily="18" charset="0"/>
            </a:endParaRPr>
          </a:p>
          <a:p>
            <a:pPr lvl="1" algn="just"/>
            <a:r>
              <a:rPr lang="en-US" altLang="zh-CN" sz="2000" dirty="0">
                <a:latin typeface="Times New Roman" panose="02020603050405020304" pitchFamily="18" charset="0"/>
                <a:cs typeface="Times New Roman" panose="02020603050405020304" pitchFamily="18" charset="0"/>
              </a:rPr>
              <a:t>d</a:t>
            </a:r>
            <a:r>
              <a:rPr lang="en-US" altLang="zh-CN" sz="2000" dirty="0" smtClean="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could be sampled at 40 MHz and 12-bit </a:t>
            </a:r>
            <a:r>
              <a:rPr lang="en-US" altLang="zh-CN" sz="2000" dirty="0" smtClean="0">
                <a:latin typeface="Times New Roman" panose="02020603050405020304" pitchFamily="18" charset="0"/>
                <a:cs typeface="Times New Roman" panose="02020603050405020304" pitchFamily="18" charset="0"/>
              </a:rPr>
              <a:t>resolution for </a:t>
            </a:r>
            <a:r>
              <a:rPr lang="en-US" altLang="zh-CN" sz="2000" b="1" dirty="0">
                <a:latin typeface="Times New Roman" panose="02020603050405020304" pitchFamily="18" charset="0"/>
                <a:cs typeface="Times New Roman" panose="02020603050405020304" pitchFamily="18" charset="0"/>
              </a:rPr>
              <a:t>64 channels </a:t>
            </a:r>
            <a:r>
              <a:rPr lang="en-US" altLang="zh-CN" sz="2000" dirty="0">
                <a:latin typeface="Times New Roman" panose="02020603050405020304" pitchFamily="18" charset="0"/>
                <a:cs typeface="Times New Roman" panose="02020603050405020304" pitchFamily="18" charset="0"/>
              </a:rPr>
              <a:t>in parallel and stored in 16 GB of RAM.</a:t>
            </a:r>
            <a:endParaRPr lang="en-US" altLang="zh-CN" sz="2000" dirty="0" smtClean="0">
              <a:latin typeface="Times New Roman" panose="02020603050405020304" pitchFamily="18" charset="0"/>
              <a:cs typeface="Times New Roman" panose="02020603050405020304" pitchFamily="18" charset="0"/>
            </a:endParaRPr>
          </a:p>
          <a:p>
            <a:pPr algn="just">
              <a:lnSpc>
                <a:spcPct val="150000"/>
              </a:lnSpc>
            </a:pPr>
            <a:endParaRPr lang="en-US" altLang="zh-CN" sz="2400" dirty="0" smtClean="0">
              <a:latin typeface="Times New Roman" panose="02020603050405020304" pitchFamily="18" charset="0"/>
              <a:cs typeface="Times New Roman" panose="02020603050405020304" pitchFamily="18" charset="0"/>
            </a:endParaRPr>
          </a:p>
          <a:p>
            <a:pPr algn="just"/>
            <a:r>
              <a:rPr lang="en-US" altLang="zh-CN" sz="2400" b="1" dirty="0" smtClean="0">
                <a:latin typeface="Times New Roman" panose="02020603050405020304" pitchFamily="18" charset="0"/>
                <a:cs typeface="Times New Roman" panose="02020603050405020304" pitchFamily="18" charset="0"/>
              </a:rPr>
              <a:t>2010:</a:t>
            </a:r>
            <a:r>
              <a:rPr lang="en-US" altLang="zh-CN" sz="2400" dirty="0">
                <a:latin typeface="Times New Roman" panose="02020603050405020304" pitchFamily="18" charset="0"/>
                <a:cs typeface="Times New Roman" panose="02020603050405020304" pitchFamily="18" charset="0"/>
              </a:rPr>
              <a:t> The second generation of the Danish system called SA </a:t>
            </a:r>
            <a:r>
              <a:rPr lang="en-US" altLang="zh-CN" sz="2400" dirty="0" err="1" smtClean="0">
                <a:latin typeface="Times New Roman" panose="02020603050405020304" pitchFamily="18" charset="0"/>
                <a:cs typeface="Times New Roman" panose="02020603050405020304" pitchFamily="18" charset="0"/>
              </a:rPr>
              <a:t>realtime</a:t>
            </a:r>
            <a:r>
              <a:rPr lang="en-US" altLang="zh-CN" sz="2400" dirty="0" smtClean="0">
                <a:latin typeface="Times New Roman" panose="02020603050405020304" pitchFamily="18" charset="0"/>
                <a:cs typeface="Times New Roman" panose="02020603050405020304" pitchFamily="18" charset="0"/>
              </a:rPr>
              <a:t> ultrasound </a:t>
            </a:r>
            <a:r>
              <a:rPr lang="en-US" altLang="zh-CN" sz="2400" dirty="0">
                <a:latin typeface="Times New Roman" panose="02020603050405020304" pitchFamily="18" charset="0"/>
                <a:cs typeface="Times New Roman" panose="02020603050405020304" pitchFamily="18" charset="0"/>
              </a:rPr>
              <a:t>system </a:t>
            </a:r>
            <a:r>
              <a:rPr lang="en-US" altLang="zh-CN" sz="2400" b="1" dirty="0">
                <a:latin typeface="Times New Roman" panose="02020603050405020304" pitchFamily="18" charset="0"/>
                <a:cs typeface="Times New Roman" panose="02020603050405020304" pitchFamily="18" charset="0"/>
              </a:rPr>
              <a:t>(SARUS</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1" algn="just"/>
            <a:r>
              <a:rPr lang="en-US" altLang="zh-CN" sz="2000" dirty="0">
                <a:latin typeface="Times New Roman" panose="02020603050405020304" pitchFamily="18" charset="0"/>
                <a:cs typeface="Times New Roman" panose="02020603050405020304" pitchFamily="18" charset="0"/>
              </a:rPr>
              <a:t>c</a:t>
            </a:r>
            <a:r>
              <a:rPr lang="en-US" altLang="zh-CN" sz="2000" dirty="0" smtClean="0">
                <a:latin typeface="Times New Roman" panose="02020603050405020304" pitchFamily="18" charset="0"/>
                <a:cs typeface="Times New Roman" panose="02020603050405020304" pitchFamily="18" charset="0"/>
              </a:rPr>
              <a:t>an send </a:t>
            </a:r>
            <a:r>
              <a:rPr lang="en-US" altLang="zh-CN" sz="2000" dirty="0">
                <a:latin typeface="Times New Roman" panose="02020603050405020304" pitchFamily="18" charset="0"/>
                <a:cs typeface="Times New Roman" panose="02020603050405020304" pitchFamily="18" charset="0"/>
              </a:rPr>
              <a:t>out arbitrary coded signals on </a:t>
            </a:r>
            <a:r>
              <a:rPr lang="en-US" altLang="zh-CN" sz="2000" b="1" dirty="0">
                <a:latin typeface="Times New Roman" panose="02020603050405020304" pitchFamily="18" charset="0"/>
                <a:cs typeface="Times New Roman" panose="02020603050405020304" pitchFamily="18" charset="0"/>
              </a:rPr>
              <a:t>all 1024 chan</a:t>
            </a:r>
            <a:r>
              <a:rPr lang="en-US" altLang="zh-CN" sz="2000" dirty="0">
                <a:latin typeface="Times New Roman" panose="02020603050405020304" pitchFamily="18" charset="0"/>
                <a:cs typeface="Times New Roman" panose="02020603050405020304" pitchFamily="18" charset="0"/>
              </a:rPr>
              <a:t>nels </a:t>
            </a:r>
            <a:r>
              <a:rPr lang="en-US" altLang="zh-CN" sz="2000" dirty="0" smtClean="0">
                <a:latin typeface="Times New Roman" panose="02020603050405020304" pitchFamily="18" charset="0"/>
                <a:cs typeface="Times New Roman" panose="02020603050405020304" pitchFamily="18" charset="0"/>
              </a:rPr>
              <a:t>and can </a:t>
            </a:r>
            <a:r>
              <a:rPr lang="en-US" altLang="zh-CN" sz="2000" dirty="0">
                <a:latin typeface="Times New Roman" panose="02020603050405020304" pitchFamily="18" charset="0"/>
                <a:cs typeface="Times New Roman" panose="02020603050405020304" pitchFamily="18" charset="0"/>
              </a:rPr>
              <a:t>receive simultaneously on all </a:t>
            </a:r>
            <a:r>
              <a:rPr lang="en-US" altLang="zh-CN" sz="2000" dirty="0" smtClean="0">
                <a:latin typeface="Times New Roman" panose="02020603050405020304" pitchFamily="18" charset="0"/>
                <a:cs typeface="Times New Roman" panose="02020603050405020304" pitchFamily="18" charset="0"/>
              </a:rPr>
              <a:t>channels, </a:t>
            </a:r>
            <a:endParaRPr lang="en-US" altLang="zh-CN" sz="2000" dirty="0" smtClean="0">
              <a:latin typeface="Times New Roman" panose="02020603050405020304" pitchFamily="18" charset="0"/>
              <a:cs typeface="Times New Roman" panose="02020603050405020304" pitchFamily="18" charset="0"/>
            </a:endParaRPr>
          </a:p>
          <a:p>
            <a:pPr lvl="1" algn="just"/>
            <a:r>
              <a:rPr lang="en-US" altLang="zh-CN" sz="2000" dirty="0">
                <a:latin typeface="Times New Roman" panose="02020603050405020304" pitchFamily="18" charset="0"/>
                <a:cs typeface="Times New Roman" panose="02020603050405020304" pitchFamily="18" charset="0"/>
              </a:rPr>
              <a:t>d</a:t>
            </a:r>
            <a:r>
              <a:rPr lang="en-US" altLang="zh-CN" sz="2000" dirty="0" smtClean="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can be stored in </a:t>
            </a:r>
            <a:r>
              <a:rPr lang="en-US" altLang="zh-CN" sz="2000" dirty="0" smtClean="0">
                <a:latin typeface="Times New Roman" panose="02020603050405020304" pitchFamily="18" charset="0"/>
                <a:cs typeface="Times New Roman" panose="02020603050405020304" pitchFamily="18" charset="0"/>
              </a:rPr>
              <a:t>the 128-GB RAM, 320 </a:t>
            </a:r>
            <a:r>
              <a:rPr lang="en-US" altLang="zh-CN" sz="2000" dirty="0">
                <a:latin typeface="Times New Roman" panose="02020603050405020304" pitchFamily="18" charset="0"/>
                <a:cs typeface="Times New Roman" panose="02020603050405020304" pitchFamily="18" charset="0"/>
              </a:rPr>
              <a:t>FPGAs </a:t>
            </a:r>
            <a:r>
              <a:rPr lang="en-US" altLang="zh-CN" sz="2000" dirty="0" smtClean="0">
                <a:latin typeface="Times New Roman" panose="02020603050405020304" pitchFamily="18" charset="0"/>
                <a:cs typeface="Times New Roman" panose="02020603050405020304" pitchFamily="18" charset="0"/>
              </a:rPr>
              <a:t>in the system.</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10099892" y="876300"/>
            <a:ext cx="1989680" cy="3062022"/>
          </a:xfrm>
          <a:prstGeom prst="rect">
            <a:avLst/>
          </a:prstGeom>
        </p:spPr>
      </p:pic>
      <p:pic>
        <p:nvPicPr>
          <p:cNvPr id="6" name="图片 5"/>
          <p:cNvPicPr>
            <a:picLocks noChangeAspect="1"/>
          </p:cNvPicPr>
          <p:nvPr/>
        </p:nvPicPr>
        <p:blipFill>
          <a:blip r:embed="rId2"/>
          <a:stretch>
            <a:fillRect/>
          </a:stretch>
        </p:blipFill>
        <p:spPr>
          <a:xfrm>
            <a:off x="9606337" y="3923205"/>
            <a:ext cx="2585663" cy="2934796"/>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8599405"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Historical review of Ultrasound Open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8753582" cy="1200329"/>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 Open Platforms With Transportable </a:t>
            </a:r>
            <a:r>
              <a:rPr lang="en-US" altLang="zh-CN" sz="2400" b="1" dirty="0" smtClean="0">
                <a:solidFill>
                  <a:srgbClr val="0070C0"/>
                </a:solidFill>
                <a:latin typeface="Times New Roman" panose="02020603050405020304" pitchFamily="18" charset="0"/>
                <a:cs typeface="Times New Roman" panose="02020603050405020304" pitchFamily="18" charset="0"/>
              </a:rPr>
              <a:t>Size</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 Commercial </a:t>
            </a:r>
            <a:r>
              <a:rPr lang="en-US" altLang="zh-CN" sz="2400" b="1" dirty="0">
                <a:solidFill>
                  <a:srgbClr val="0070C0"/>
                </a:solidFill>
                <a:latin typeface="Times New Roman" panose="02020603050405020304" pitchFamily="18" charset="0"/>
                <a:cs typeface="Times New Roman" panose="02020603050405020304" pitchFamily="18" charset="0"/>
              </a:rPr>
              <a:t>Systems for Research </a:t>
            </a:r>
            <a:r>
              <a:rPr lang="en-US" altLang="zh-CN" sz="2400" b="1" dirty="0" smtClean="0">
                <a:solidFill>
                  <a:srgbClr val="0070C0"/>
                </a:solidFill>
                <a:latin typeface="Times New Roman" panose="02020603050405020304" pitchFamily="18" charset="0"/>
                <a:cs typeface="Times New Roman" panose="02020603050405020304" pitchFamily="18" charset="0"/>
              </a:rPr>
              <a:t>Purpose</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750245" y="2488132"/>
            <a:ext cx="8784174" cy="4369868"/>
          </a:xfrm>
          <a:prstGeom prst="rect">
            <a:avLst/>
          </a:prstGeom>
        </p:spPr>
      </p:pic>
      <p:pic>
        <p:nvPicPr>
          <p:cNvPr id="8" name="图片 7"/>
          <p:cNvPicPr>
            <a:picLocks noChangeAspect="1"/>
          </p:cNvPicPr>
          <p:nvPr/>
        </p:nvPicPr>
        <p:blipFill>
          <a:blip r:embed="rId2"/>
          <a:stretch>
            <a:fillRect/>
          </a:stretch>
        </p:blipFill>
        <p:spPr>
          <a:xfrm>
            <a:off x="9770971" y="968862"/>
            <a:ext cx="2397029" cy="2044349"/>
          </a:xfrm>
          <a:prstGeom prst="rect">
            <a:avLst/>
          </a:prstGeom>
        </p:spPr>
      </p:pic>
      <p:pic>
        <p:nvPicPr>
          <p:cNvPr id="12" name="图片 11"/>
          <p:cNvPicPr>
            <a:picLocks noChangeAspect="1"/>
          </p:cNvPicPr>
          <p:nvPr/>
        </p:nvPicPr>
        <p:blipFill>
          <a:blip r:embed="rId3"/>
          <a:stretch>
            <a:fillRect/>
          </a:stretch>
        </p:blipFill>
        <p:spPr>
          <a:xfrm>
            <a:off x="10063202" y="3249142"/>
            <a:ext cx="1946547" cy="3472333"/>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50244" y="1454054"/>
            <a:ext cx="10823560" cy="954107"/>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Front-End </a:t>
            </a:r>
            <a:r>
              <a:rPr lang="en-US" altLang="zh-CN" sz="2400" b="1" dirty="0">
                <a:solidFill>
                  <a:srgbClr val="0070C0"/>
                </a:solidFill>
                <a:latin typeface="Times New Roman" panose="02020603050405020304" pitchFamily="18" charset="0"/>
                <a:cs typeface="Times New Roman" panose="02020603050405020304" pitchFamily="18" charset="0"/>
              </a:rPr>
              <a:t>Electronics</a:t>
            </a:r>
            <a:endParaRPr lang="en-US" altLang="zh-CN" sz="2400" b="1" dirty="0">
              <a:solidFill>
                <a:srgbClr val="0070C0"/>
              </a:solidFill>
              <a:latin typeface="Times New Roman" panose="02020603050405020304" pitchFamily="18" charset="0"/>
              <a:cs typeface="Times New Roman" panose="02020603050405020304" pitchFamily="18" charset="0"/>
            </a:endParaRPr>
          </a:p>
          <a:p>
            <a:pPr algn="just"/>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2573517" y="2178011"/>
            <a:ext cx="7820052" cy="4611234"/>
          </a:xfrm>
          <a:prstGeom prst="rect">
            <a:avLst/>
          </a:prstGeom>
        </p:spPr>
      </p:pic>
      <p:sp>
        <p:nvSpPr>
          <p:cNvPr id="12" name="矩形 11"/>
          <p:cNvSpPr/>
          <p:nvPr/>
        </p:nvSpPr>
        <p:spPr>
          <a:xfrm>
            <a:off x="750244" y="996340"/>
            <a:ext cx="10823560" cy="461665"/>
          </a:xfrm>
          <a:prstGeom prst="rect">
            <a:avLst/>
          </a:prstGeom>
        </p:spPr>
        <p:txBody>
          <a:bodyPr wrap="square">
            <a:spAutoFit/>
          </a:bodyPr>
          <a:lstStyle/>
          <a:p>
            <a:pPr algn="just"/>
            <a:r>
              <a:rPr lang="en-US" altLang="zh-CN" sz="2400" dirty="0" smtClean="0">
                <a:latin typeface="Times New Roman" panose="02020603050405020304" pitchFamily="18" charset="0"/>
                <a:cs typeface="Times New Roman" panose="02020603050405020304" pitchFamily="18" charset="0"/>
              </a:rPr>
              <a:t>OP scanners that implement data processing routines through computer programming</a:t>
            </a:r>
            <a:endParaRPr lang="en-US" altLang="zh-C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4416594"/>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Data </a:t>
            </a:r>
            <a:r>
              <a:rPr lang="en-US" altLang="zh-CN" sz="2400" b="1" dirty="0" smtClean="0">
                <a:solidFill>
                  <a:srgbClr val="0070C0"/>
                </a:solidFill>
                <a:latin typeface="Times New Roman" panose="02020603050405020304" pitchFamily="18" charset="0"/>
                <a:cs typeface="Times New Roman" panose="02020603050405020304" pitchFamily="18" charset="0"/>
              </a:rPr>
              <a:t>Streaming</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software-based OPs do </a:t>
            </a:r>
            <a:r>
              <a:rPr lang="en-US" altLang="zh-CN" sz="2000" b="1" dirty="0">
                <a:latin typeface="Times New Roman" panose="02020603050405020304" pitchFamily="18" charset="0"/>
                <a:cs typeface="Times New Roman" panose="02020603050405020304" pitchFamily="18" charset="0"/>
              </a:rPr>
              <a:t>not have a hardware </a:t>
            </a:r>
            <a:r>
              <a:rPr lang="en-US" altLang="zh-CN" sz="2000" b="1" dirty="0" err="1">
                <a:latin typeface="Times New Roman" panose="02020603050405020304" pitchFamily="18" charset="0"/>
                <a:cs typeface="Times New Roman" panose="02020603050405020304" pitchFamily="18" charset="0"/>
              </a:rPr>
              <a:t>beamformer</a:t>
            </a:r>
            <a:r>
              <a:rPr lang="en-US" altLang="zh-CN" sz="2000" b="1" dirty="0">
                <a:latin typeface="Times New Roman" panose="02020603050405020304" pitchFamily="18" charset="0"/>
                <a:cs typeface="Times New Roman" panose="02020603050405020304" pitchFamily="18" charset="0"/>
              </a:rPr>
              <a:t>, nor on-board computing devices</a:t>
            </a:r>
            <a:endParaRPr lang="en-US" altLang="zh-CN" sz="2000" b="1"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all the acquired channel </a:t>
            </a:r>
            <a:r>
              <a:rPr lang="en-US" altLang="zh-CN" sz="2000" b="1" dirty="0">
                <a:latin typeface="Times New Roman" panose="02020603050405020304" pitchFamily="18" charset="0"/>
                <a:cs typeface="Times New Roman" panose="02020603050405020304" pitchFamily="18" charset="0"/>
              </a:rPr>
              <a:t>data are fed to the computing back-end</a:t>
            </a:r>
            <a:r>
              <a:rPr lang="en-US" altLang="zh-CN" sz="2000" dirty="0">
                <a:latin typeface="Times New Roman" panose="02020603050405020304" pitchFamily="18" charset="0"/>
                <a:cs typeface="Times New Roman" panose="02020603050405020304" pitchFamily="18" charset="0"/>
              </a:rPr>
              <a:t> for processing</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data handling strategy necessitates the use of a </a:t>
            </a:r>
            <a:r>
              <a:rPr lang="en-US" altLang="zh-CN" sz="2000" b="1" dirty="0">
                <a:latin typeface="Times New Roman" panose="02020603050405020304" pitchFamily="18" charset="0"/>
                <a:cs typeface="Times New Roman" panose="02020603050405020304" pitchFamily="18" charset="0"/>
              </a:rPr>
              <a:t>high-speed data streaming </a:t>
            </a:r>
            <a:r>
              <a:rPr lang="en-US" altLang="zh-CN" sz="2000" b="1" dirty="0" smtClean="0">
                <a:latin typeface="Times New Roman" panose="02020603050405020304" pitchFamily="18" charset="0"/>
                <a:cs typeface="Times New Roman" panose="02020603050405020304" pitchFamily="18" charset="0"/>
              </a:rPr>
              <a:t>link</a:t>
            </a:r>
            <a:endParaRPr lang="en-US" altLang="zh-CN" sz="2000" b="1"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d</a:t>
            </a:r>
            <a:r>
              <a:rPr lang="en-US" altLang="zh-CN" sz="2000" dirty="0" smtClean="0">
                <a:latin typeface="Times New Roman" panose="02020603050405020304" pitchFamily="18" charset="0"/>
                <a:cs typeface="Times New Roman" panose="02020603050405020304" pitchFamily="18" charset="0"/>
              </a:rPr>
              <a:t>ata transfer </a:t>
            </a:r>
            <a:r>
              <a:rPr lang="en-US" altLang="zh-CN" sz="2000" dirty="0">
                <a:latin typeface="Times New Roman" panose="02020603050405020304" pitchFamily="18" charset="0"/>
                <a:cs typeface="Times New Roman" panose="02020603050405020304" pitchFamily="18" charset="0"/>
              </a:rPr>
              <a:t>links with high bandwidth are typically deployed </a:t>
            </a:r>
            <a:r>
              <a:rPr lang="en-US" altLang="zh-CN" sz="2000" dirty="0" smtClean="0">
                <a:latin typeface="Times New Roman" panose="02020603050405020304" pitchFamily="18" charset="0"/>
                <a:cs typeface="Times New Roman" panose="02020603050405020304" pitchFamily="18" charset="0"/>
              </a:rPr>
              <a:t>in software-based OPs: </a:t>
            </a:r>
            <a:endParaRPr lang="en-US" altLang="zh-CN" sz="2000" dirty="0" smtClean="0">
              <a:latin typeface="Times New Roman" panose="02020603050405020304" pitchFamily="18" charset="0"/>
              <a:cs typeface="Times New Roman" panose="02020603050405020304" pitchFamily="18" charset="0"/>
            </a:endParaRPr>
          </a:p>
          <a:p>
            <a:pPr marL="0" lvl="1" algn="just">
              <a:lnSpc>
                <a:spcPct val="150000"/>
              </a:lnSpc>
              <a:spcBef>
                <a:spcPts val="600"/>
              </a:spcBef>
            </a:pPr>
            <a:r>
              <a:rPr lang="en-US" altLang="zh-CN" sz="2000" dirty="0" smtClean="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multiple </a:t>
            </a:r>
            <a:r>
              <a:rPr lang="en-US" altLang="zh-CN" sz="2000" b="1" dirty="0" err="1">
                <a:latin typeface="Times New Roman" panose="02020603050405020304" pitchFamily="18" charset="0"/>
                <a:cs typeface="Times New Roman" panose="02020603050405020304" pitchFamily="18" charset="0"/>
              </a:rPr>
              <a:t>PCIe</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links</a:t>
            </a:r>
            <a:endParaRPr lang="en-US" altLang="zh-CN" sz="2000" b="1"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err="1">
                <a:latin typeface="Times New Roman" panose="02020603050405020304" pitchFamily="18" charset="0"/>
                <a:cs typeface="Times New Roman" panose="02020603050405020304" pitchFamily="18" charset="0"/>
              </a:rPr>
              <a:t>PCIe</a:t>
            </a:r>
            <a:r>
              <a:rPr lang="en-US" altLang="zh-CN" sz="2000" dirty="0">
                <a:latin typeface="Times New Roman" panose="02020603050405020304" pitchFamily="18" charset="0"/>
                <a:cs typeface="Times New Roman" panose="02020603050405020304" pitchFamily="18" charset="0"/>
              </a:rPr>
              <a:t> hardware switch is deployed to facilitate the </a:t>
            </a:r>
            <a:r>
              <a:rPr lang="en-US" altLang="zh-CN" sz="2000" b="1" dirty="0">
                <a:latin typeface="Times New Roman" panose="02020603050405020304" pitchFamily="18" charset="0"/>
                <a:cs typeface="Times New Roman" panose="02020603050405020304" pitchFamily="18" charset="0"/>
              </a:rPr>
              <a:t>direct streaming of data packets to </a:t>
            </a:r>
            <a:r>
              <a:rPr lang="en-US" altLang="zh-CN" sz="2000" b="1" dirty="0" smtClean="0">
                <a:latin typeface="Times New Roman" panose="02020603050405020304" pitchFamily="18" charset="0"/>
                <a:cs typeface="Times New Roman" panose="02020603050405020304" pitchFamily="18" charset="0"/>
              </a:rPr>
              <a:t>back-end </a:t>
            </a:r>
            <a:r>
              <a:rPr lang="en-US" altLang="zh-CN" sz="2000" dirty="0" smtClean="0">
                <a:latin typeface="Times New Roman" panose="02020603050405020304" pitchFamily="18" charset="0"/>
                <a:cs typeface="Times New Roman" panose="02020603050405020304" pitchFamily="18" charset="0"/>
              </a:rPr>
              <a:t>computing </a:t>
            </a:r>
            <a:r>
              <a:rPr lang="en-US" altLang="zh-CN" sz="2000" dirty="0">
                <a:latin typeface="Times New Roman" panose="02020603050405020304" pitchFamily="18" charset="0"/>
                <a:cs typeface="Times New Roman" panose="02020603050405020304" pitchFamily="18" charset="0"/>
              </a:rPr>
              <a:t>devices</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912315" y="912300"/>
            <a:ext cx="8192356" cy="1384995"/>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Back-End </a:t>
            </a:r>
            <a:r>
              <a:rPr lang="en-US" altLang="zh-CN" sz="2400" b="1" dirty="0">
                <a:solidFill>
                  <a:srgbClr val="0070C0"/>
                </a:solidFill>
                <a:latin typeface="Times New Roman" panose="02020603050405020304" pitchFamily="18" charset="0"/>
                <a:cs typeface="Times New Roman" panose="02020603050405020304" pitchFamily="18" charset="0"/>
              </a:rPr>
              <a:t>Computing Engine</a:t>
            </a:r>
            <a:endParaRPr lang="en-US" altLang="zh-CN" sz="2400" b="1" dirty="0">
              <a:solidFill>
                <a:srgbClr val="0070C0"/>
              </a:solidFill>
              <a:latin typeface="Times New Roman" panose="02020603050405020304" pitchFamily="18" charset="0"/>
              <a:cs typeface="Times New Roman" panose="02020603050405020304" pitchFamily="18" charset="0"/>
            </a:endParaRPr>
          </a:p>
          <a:p>
            <a:pPr algn="just"/>
            <a:r>
              <a:rPr lang="en-US" altLang="zh-CN" sz="2400" dirty="0" smtClean="0">
                <a:latin typeface="Times New Roman" panose="02020603050405020304" pitchFamily="18" charset="0"/>
                <a:cs typeface="Times New Roman" panose="02020603050405020304" pitchFamily="18" charset="0"/>
              </a:rPr>
              <a:t>responsible </a:t>
            </a:r>
            <a:r>
              <a:rPr lang="en-US" altLang="zh-CN" sz="2400" dirty="0">
                <a:latin typeface="Times New Roman" panose="02020603050405020304" pitchFamily="18" charset="0"/>
                <a:cs typeface="Times New Roman" panose="02020603050405020304" pitchFamily="18" charset="0"/>
              </a:rPr>
              <a:t>for </a:t>
            </a:r>
            <a:r>
              <a:rPr lang="en-US" altLang="zh-CN" sz="2400" b="1" dirty="0">
                <a:latin typeface="Times New Roman" panose="02020603050405020304" pitchFamily="18" charset="0"/>
                <a:cs typeface="Times New Roman" panose="02020603050405020304" pitchFamily="18" charset="0"/>
              </a:rPr>
              <a:t>executing the entire signal processing </a:t>
            </a:r>
            <a:r>
              <a:rPr lang="en-US" altLang="zh-CN" sz="2400" dirty="0" smtClean="0">
                <a:latin typeface="Times New Roman" panose="02020603050405020304" pitchFamily="18" charset="0"/>
                <a:cs typeface="Times New Roman" panose="02020603050405020304" pitchFamily="18" charset="0"/>
              </a:rPr>
              <a:t>chain that </a:t>
            </a:r>
            <a:r>
              <a:rPr lang="en-US" altLang="zh-CN" sz="2400" dirty="0">
                <a:latin typeface="Times New Roman" panose="02020603050405020304" pitchFamily="18" charset="0"/>
                <a:cs typeface="Times New Roman" panose="02020603050405020304" pitchFamily="18" charset="0"/>
              </a:rPr>
              <a:t>regards </a:t>
            </a:r>
            <a:r>
              <a:rPr lang="en-US" altLang="zh-CN" sz="2400" b="1" dirty="0">
                <a:latin typeface="Times New Roman" panose="02020603050405020304" pitchFamily="18" charset="0"/>
                <a:cs typeface="Times New Roman" panose="02020603050405020304" pitchFamily="18" charset="0"/>
              </a:rPr>
              <a:t>raw channel data frames </a:t>
            </a:r>
            <a:r>
              <a:rPr lang="en-US" altLang="zh-CN" sz="2400" dirty="0">
                <a:latin typeface="Times New Roman" panose="02020603050405020304" pitchFamily="18" charset="0"/>
                <a:cs typeface="Times New Roman" panose="02020603050405020304" pitchFamily="18" charset="0"/>
              </a:rPr>
              <a:t>as its input</a:t>
            </a:r>
            <a:r>
              <a:rPr lang="en-US" altLang="zh-CN"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651381" y="2333295"/>
            <a:ext cx="5436875" cy="4427170"/>
          </a:xfrm>
          <a:prstGeom prst="rect">
            <a:avLst/>
          </a:prstGeom>
        </p:spPr>
      </p:pic>
      <p:sp>
        <p:nvSpPr>
          <p:cNvPr id="6" name="矩形 5"/>
          <p:cNvSpPr/>
          <p:nvPr/>
        </p:nvSpPr>
        <p:spPr>
          <a:xfrm>
            <a:off x="1203419" y="2297295"/>
            <a:ext cx="4076504" cy="1200329"/>
          </a:xfrm>
          <a:prstGeom prst="rect">
            <a:avLst/>
          </a:prstGeom>
        </p:spPr>
        <p:txBody>
          <a:bodyPr wrap="square">
            <a:spAutoFit/>
          </a:bodyPr>
          <a:lstStyle/>
          <a:p>
            <a:pPr algn="just"/>
            <a:endParaRPr lang="en-US" altLang="zh-CN"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GPU has been leveraged as an enabling technology to facilitate high-throughput </a:t>
            </a:r>
            <a:r>
              <a:rPr lang="en-US" altLang="zh-CN" dirty="0" smtClean="0">
                <a:latin typeface="Times New Roman" panose="02020603050405020304" pitchFamily="18" charset="0"/>
                <a:cs typeface="Times New Roman" panose="02020603050405020304" pitchFamily="18" charset="0"/>
              </a:rPr>
              <a:t>parallel processing </a:t>
            </a:r>
            <a:r>
              <a:rPr lang="en-US" altLang="zh-CN" dirty="0">
                <a:latin typeface="Times New Roman" panose="02020603050405020304" pitchFamily="18" charset="0"/>
                <a:cs typeface="Times New Roman" panose="02020603050405020304" pitchFamily="18" charset="0"/>
              </a:rPr>
              <a:t>of raw data samples</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579967"/>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Programmability </a:t>
            </a:r>
            <a:r>
              <a:rPr lang="en-US" altLang="zh-CN" sz="2400" b="1" dirty="0">
                <a:solidFill>
                  <a:srgbClr val="0070C0"/>
                </a:solidFill>
                <a:latin typeface="Times New Roman" panose="02020603050405020304" pitchFamily="18" charset="0"/>
                <a:cs typeface="Times New Roman" panose="02020603050405020304" pitchFamily="18" charset="0"/>
              </a:rPr>
              <a:t>of System </a:t>
            </a:r>
            <a:r>
              <a:rPr lang="en-US" altLang="zh-CN" sz="2400" b="1" dirty="0" smtClean="0">
                <a:solidFill>
                  <a:srgbClr val="0070C0"/>
                </a:solidFill>
                <a:latin typeface="Times New Roman" panose="02020603050405020304" pitchFamily="18" charset="0"/>
                <a:cs typeface="Times New Roman" panose="02020603050405020304" pitchFamily="18" charset="0"/>
              </a:rPr>
              <a:t>Operations</a:t>
            </a:r>
            <a:endParaRPr lang="en-US" altLang="zh-CN" sz="2400" b="1" dirty="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919557" y="2117865"/>
            <a:ext cx="10328885" cy="4238485"/>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56584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Software-Based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992934" y="2188204"/>
            <a:ext cx="10182132" cy="2462213"/>
          </a:xfrm>
          <a:prstGeom prst="rect">
            <a:avLst/>
          </a:prstGeom>
        </p:spPr>
        <p:txBody>
          <a:bodyPr wrap="square">
            <a:spAutoFit/>
          </a:bodyPr>
          <a:lstStyle/>
          <a:p>
            <a:pPr marL="342900" indent="-342900" algn="just">
              <a:lnSpc>
                <a:spcPct val="120000"/>
              </a:lnSpc>
              <a:spcBef>
                <a:spcPts val="1200"/>
              </a:spcBef>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Software-based </a:t>
            </a:r>
            <a:r>
              <a:rPr lang="en-US" altLang="zh-CN" sz="2400" dirty="0">
                <a:latin typeface="Times New Roman" panose="02020603050405020304" pitchFamily="18" charset="0"/>
                <a:cs typeface="Times New Roman" panose="02020603050405020304" pitchFamily="18" charset="0"/>
              </a:rPr>
              <a:t>OPs offer researchers the convenience of using C/C++ or MATLAB to prototype new signal processing methods that work with raw channel data. </a:t>
            </a:r>
            <a:endParaRPr lang="en-US" altLang="zh-CN" sz="2400" dirty="0" smtClean="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The </a:t>
            </a:r>
            <a:r>
              <a:rPr lang="en-US" altLang="zh-CN" sz="2400" dirty="0">
                <a:latin typeface="Times New Roman" panose="02020603050405020304" pitchFamily="18" charset="0"/>
                <a:cs typeface="Times New Roman" panose="02020603050405020304" pitchFamily="18" charset="0"/>
              </a:rPr>
              <a:t>savings in development time effectively serve to accelerate the pace of development for new ultrasound imaging techniques.</a:t>
            </a:r>
            <a:endParaRPr lang="en-US" altLang="zh-CN"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50244" y="2259770"/>
            <a:ext cx="2317421" cy="1200329"/>
          </a:xfrm>
          <a:prstGeom prst="rect">
            <a:avLst/>
          </a:prstGeom>
        </p:spPr>
        <p:txBody>
          <a:bodyPr wrap="square">
            <a:spAutoFit/>
          </a:bodyPr>
          <a:lstStyle/>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General System</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en-US" altLang="zh-CN" sz="2400" b="1" dirty="0" smtClean="0">
                <a:solidFill>
                  <a:srgbClr val="0070C0"/>
                </a:solidFill>
                <a:latin typeface="Times New Roman" panose="02020603050405020304" pitchFamily="18" charset="0"/>
                <a:cs typeface="Times New Roman" panose="02020603050405020304" pitchFamily="18" charset="0"/>
              </a:rPr>
              <a:t>Organization</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3067665" y="2069733"/>
            <a:ext cx="8792370" cy="4565009"/>
          </a:xfrm>
          <a:prstGeom prst="rect">
            <a:avLst/>
          </a:prstGeom>
        </p:spPr>
      </p:pic>
      <p:sp>
        <p:nvSpPr>
          <p:cNvPr id="8" name="矩形 7"/>
          <p:cNvSpPr/>
          <p:nvPr/>
        </p:nvSpPr>
        <p:spPr>
          <a:xfrm>
            <a:off x="750244" y="996340"/>
            <a:ext cx="10823560" cy="830997"/>
          </a:xfrm>
          <a:prstGeom prst="rect">
            <a:avLst/>
          </a:prstGeom>
        </p:spPr>
        <p:txBody>
          <a:bodyPr wrap="square">
            <a:spAutoFit/>
          </a:bodyPr>
          <a:lstStyle/>
          <a:p>
            <a:pPr algn="just"/>
            <a:r>
              <a:rPr lang="en-US" altLang="zh-CN" sz="2400" dirty="0" smtClean="0">
                <a:latin typeface="Times New Roman" panose="02020603050405020304" pitchFamily="18" charset="0"/>
                <a:cs typeface="Times New Roman" panose="02020603050405020304" pitchFamily="18" charset="0"/>
              </a:rPr>
              <a:t>OP scanners </a:t>
            </a:r>
            <a:r>
              <a:rPr lang="en-US" altLang="zh-CN" sz="2400" dirty="0">
                <a:latin typeface="Times New Roman" panose="02020603050405020304" pitchFamily="18" charset="0"/>
                <a:cs typeface="Times New Roman" panose="02020603050405020304" pitchFamily="18" charset="0"/>
              </a:rPr>
              <a:t>that realize data processing via on-board computing hardware </a:t>
            </a:r>
            <a:r>
              <a:rPr lang="en-US" altLang="zh-CN" sz="2400" dirty="0" smtClean="0">
                <a:latin typeface="Times New Roman" panose="02020603050405020304" pitchFamily="18" charset="0"/>
                <a:cs typeface="Times New Roman" panose="02020603050405020304" pitchFamily="18" charset="0"/>
              </a:rPr>
              <a:t>such as </a:t>
            </a:r>
            <a:r>
              <a:rPr lang="en-US" altLang="zh-CN" sz="2400" dirty="0">
                <a:latin typeface="Times New Roman" panose="02020603050405020304" pitchFamily="18" charset="0"/>
                <a:cs typeface="Times New Roman" panose="02020603050405020304" pitchFamily="18" charset="0"/>
              </a:rPr>
              <a:t>FPGA, digital signal processor (DSP), and system on </a:t>
            </a:r>
            <a:r>
              <a:rPr lang="en-US" altLang="zh-CN" sz="2400" dirty="0" smtClean="0">
                <a:latin typeface="Times New Roman" panose="02020603050405020304" pitchFamily="18" charset="0"/>
                <a:cs typeface="Times New Roman" panose="02020603050405020304" pitchFamily="18" charset="0"/>
              </a:rPr>
              <a:t>chip (</a:t>
            </a:r>
            <a:r>
              <a:rPr lang="en-US" altLang="zh-CN" sz="2400" dirty="0" err="1" smtClean="0">
                <a:latin typeface="Times New Roman" panose="02020603050405020304" pitchFamily="18" charset="0"/>
                <a:cs typeface="Times New Roman" panose="02020603050405020304" pitchFamily="18" charset="0"/>
              </a:rPr>
              <a:t>SoC</a:t>
            </a:r>
            <a:r>
              <a:rPr lang="en-US" altLang="zh-CN" sz="24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3581400"/>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产业数据：来自中国信通院数据研究中心数据监测平台和行业调研；人工智能企业的界定范围指核心业务为提供人工智能产品，服务和相关解决方案的企业。</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政策文献：来自清华大学公共管理学院</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政府文献和数据系统</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，通过关键词搜索，得到总共</a:t>
            </a:r>
            <a:r>
              <a:rPr lang="en-US" altLang="zh-CN" sz="2000" dirty="0">
                <a:latin typeface="Times New Roman" panose="02020603050405020304" pitchFamily="18" charset="0"/>
                <a:cs typeface="Times New Roman" panose="02020603050405020304" pitchFamily="18" charset="0"/>
                <a:sym typeface="+mn-ea"/>
              </a:rPr>
              <a:t>27</a:t>
            </a:r>
            <a:r>
              <a:rPr lang="zh-CN" altLang="en-US" sz="2000" dirty="0">
                <a:latin typeface="Times New Roman" panose="02020603050405020304" pitchFamily="18" charset="0"/>
                <a:cs typeface="Times New Roman" panose="02020603050405020304" pitchFamily="18" charset="0"/>
                <a:sym typeface="+mn-ea"/>
              </a:rPr>
              <a:t>篇国际政策文献和</a:t>
            </a:r>
            <a:r>
              <a:rPr lang="en-US" altLang="zh-CN" sz="2000" dirty="0">
                <a:latin typeface="Times New Roman" panose="02020603050405020304" pitchFamily="18" charset="0"/>
                <a:cs typeface="Times New Roman" panose="02020603050405020304" pitchFamily="18" charset="0"/>
                <a:sym typeface="+mn-ea"/>
              </a:rPr>
              <a:t>1047</a:t>
            </a:r>
            <a:r>
              <a:rPr lang="zh-CN" altLang="en-US" sz="2000" dirty="0">
                <a:latin typeface="Times New Roman" panose="02020603050405020304" pitchFamily="18" charset="0"/>
                <a:cs typeface="Times New Roman" panose="02020603050405020304" pitchFamily="18" charset="0"/>
                <a:sym typeface="+mn-ea"/>
              </a:rPr>
              <a:t>篇中国政策文献</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sym typeface="+mn-ea"/>
              </a:rPr>
              <a:t>社会认知和教育调查：社会认知由今日头条对用户的人工智能认知展开问卷调查，有效样本</a:t>
            </a:r>
            <a:r>
              <a:rPr lang="en-US" altLang="zh-CN" sz="2000" dirty="0" smtClean="0">
                <a:latin typeface="Times New Roman" panose="02020603050405020304" pitchFamily="18" charset="0"/>
                <a:cs typeface="Times New Roman" panose="02020603050405020304" pitchFamily="18" charset="0"/>
                <a:sym typeface="+mn-ea"/>
              </a:rPr>
              <a:t>3088</a:t>
            </a:r>
            <a:r>
              <a:rPr lang="zh-CN" altLang="en-US" sz="2000" dirty="0" smtClean="0">
                <a:latin typeface="Times New Roman" panose="02020603050405020304" pitchFamily="18" charset="0"/>
                <a:cs typeface="Times New Roman" panose="02020603050405020304" pitchFamily="18" charset="0"/>
                <a:sym typeface="+mn-ea"/>
              </a:rPr>
              <a:t>份；</a:t>
            </a:r>
            <a:r>
              <a:rPr lang="zh-CN" sz="2000" dirty="0" smtClean="0">
                <a:latin typeface="Times New Roman" panose="02020603050405020304" pitchFamily="18" charset="0"/>
                <a:cs typeface="Times New Roman" panose="02020603050405020304" pitchFamily="18" charset="0"/>
                <a:sym typeface="+mn-ea"/>
              </a:rPr>
              <a:t>教育调查由清华大学政策研究中心进行问卷调查，有效样本</a:t>
            </a:r>
            <a:r>
              <a:rPr lang="en-US" altLang="zh-CN" sz="2000" dirty="0" smtClean="0">
                <a:latin typeface="Times New Roman" panose="02020603050405020304" pitchFamily="18" charset="0"/>
                <a:cs typeface="Times New Roman" panose="02020603050405020304" pitchFamily="18" charset="0"/>
                <a:sym typeface="+mn-ea"/>
              </a:rPr>
              <a:t>1154</a:t>
            </a:r>
            <a:r>
              <a:rPr lang="zh-CN" altLang="en-US" sz="2000" dirty="0" smtClean="0">
                <a:latin typeface="Times New Roman" panose="02020603050405020304" pitchFamily="18" charset="0"/>
                <a:cs typeface="Times New Roman" panose="02020603050405020304" pitchFamily="18" charset="0"/>
                <a:sym typeface="+mn-ea"/>
              </a:rPr>
              <a:t>份</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848930" y="986661"/>
            <a:ext cx="6116075" cy="579967"/>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Hardware </a:t>
            </a:r>
            <a:r>
              <a:rPr lang="en-US" altLang="zh-CN" sz="2400" b="1" dirty="0" smtClean="0">
                <a:solidFill>
                  <a:srgbClr val="0070C0"/>
                </a:solidFill>
                <a:latin typeface="Times New Roman" panose="02020603050405020304" pitchFamily="18" charset="0"/>
                <a:cs typeface="Times New Roman" panose="02020603050405020304" pitchFamily="18" charset="0"/>
              </a:rPr>
              <a:t>Architecture</a:t>
            </a:r>
            <a:endParaRPr lang="en-US" altLang="zh-CN" sz="2400" b="1" dirty="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625194" y="2761010"/>
            <a:ext cx="7463661" cy="3777902"/>
          </a:xfrm>
          <a:prstGeom prst="rect">
            <a:avLst/>
          </a:prstGeom>
        </p:spPr>
      </p:pic>
      <p:sp>
        <p:nvSpPr>
          <p:cNvPr id="5" name="矩形 4"/>
          <p:cNvSpPr/>
          <p:nvPr/>
        </p:nvSpPr>
        <p:spPr>
          <a:xfrm>
            <a:off x="858966" y="1458090"/>
            <a:ext cx="10395935" cy="757130"/>
          </a:xfrm>
          <a:prstGeom prst="rect">
            <a:avLst/>
          </a:prstGeom>
        </p:spPr>
        <p:txBody>
          <a:bodyPr wrap="square">
            <a:spAutoFit/>
          </a:bodyPr>
          <a:lstStyle/>
          <a:p>
            <a:pPr>
              <a:lnSpc>
                <a:spcPct val="120000"/>
              </a:lnSpc>
            </a:pPr>
            <a:r>
              <a:rPr lang="en-US" altLang="zh-CN" dirty="0">
                <a:solidFill>
                  <a:srgbClr val="231F20"/>
                </a:solidFill>
                <a:latin typeface="Times New Roman" panose="02020603050405020304" pitchFamily="18" charset="0"/>
                <a:cs typeface="Times New Roman" panose="02020603050405020304" pitchFamily="18" charset="0"/>
              </a:rPr>
              <a:t>A hardware-based OP may be devised using a </a:t>
            </a:r>
            <a:r>
              <a:rPr lang="en-US" altLang="zh-CN" b="1" dirty="0" smtClean="0">
                <a:solidFill>
                  <a:srgbClr val="231F20"/>
                </a:solidFill>
                <a:latin typeface="Times New Roman" panose="02020603050405020304" pitchFamily="18" charset="0"/>
                <a:cs typeface="Times New Roman" panose="02020603050405020304" pitchFamily="18" charset="0"/>
              </a:rPr>
              <a:t>modular design </a:t>
            </a:r>
            <a:r>
              <a:rPr lang="en-US" altLang="zh-CN" b="1" dirty="0">
                <a:solidFill>
                  <a:srgbClr val="231F20"/>
                </a:solidFill>
                <a:latin typeface="Times New Roman" panose="02020603050405020304" pitchFamily="18" charset="0"/>
                <a:cs typeface="Times New Roman" panose="02020603050405020304" pitchFamily="18" charset="0"/>
              </a:rPr>
              <a:t>approach </a:t>
            </a:r>
            <a:r>
              <a:rPr lang="en-US" altLang="zh-CN" dirty="0">
                <a:solidFill>
                  <a:srgbClr val="231F20"/>
                </a:solidFill>
                <a:latin typeface="Times New Roman" panose="02020603050405020304" pitchFamily="18" charset="0"/>
                <a:cs typeface="Times New Roman" panose="02020603050405020304" pitchFamily="18" charset="0"/>
              </a:rPr>
              <a:t>to effectively facilitate the scaling of </a:t>
            </a:r>
            <a:r>
              <a:rPr lang="en-US" altLang="zh-CN" dirty="0" smtClean="0">
                <a:solidFill>
                  <a:srgbClr val="231F20"/>
                </a:solidFill>
                <a:latin typeface="Times New Roman" panose="02020603050405020304" pitchFamily="18" charset="0"/>
                <a:cs typeface="Times New Roman" panose="02020603050405020304" pitchFamily="18" charset="0"/>
              </a:rPr>
              <a:t>system complexity </a:t>
            </a:r>
            <a:r>
              <a:rPr lang="en-US" altLang="zh-CN" dirty="0">
                <a:solidFill>
                  <a:srgbClr val="231F20"/>
                </a:solidFill>
                <a:latin typeface="Times New Roman" panose="02020603050405020304" pitchFamily="18" charset="0"/>
                <a:cs typeface="Times New Roman" panose="02020603050405020304" pitchFamily="18" charset="0"/>
              </a:rPr>
              <a:t>in terms of both PCB design and programmability.</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8158342" y="2473568"/>
            <a:ext cx="3647716" cy="4247907"/>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579967"/>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Data Acquisition and On-Board </a:t>
            </a:r>
            <a:r>
              <a:rPr lang="en-US" altLang="zh-CN" sz="2400" b="1" dirty="0" smtClean="0">
                <a:solidFill>
                  <a:srgbClr val="0070C0"/>
                </a:solidFill>
                <a:latin typeface="Times New Roman" panose="02020603050405020304" pitchFamily="18" charset="0"/>
                <a:cs typeface="Times New Roman" panose="02020603050405020304" pitchFamily="18" charset="0"/>
              </a:rPr>
              <a:t>Processing</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3" name="矩形 2"/>
          <p:cNvSpPr/>
          <p:nvPr/>
        </p:nvSpPr>
        <p:spPr>
          <a:xfrm>
            <a:off x="1413838" y="1988089"/>
            <a:ext cx="2438315" cy="1200329"/>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Each </a:t>
            </a:r>
            <a:r>
              <a:rPr lang="en-US" altLang="zh-CN" dirty="0">
                <a:solidFill>
                  <a:srgbClr val="231F20"/>
                </a:solidFill>
                <a:latin typeface="Times New Roman" panose="02020603050405020304" pitchFamily="18" charset="0"/>
                <a:cs typeface="Times New Roman" panose="02020603050405020304" pitchFamily="18" charset="0"/>
              </a:rPr>
              <a:t>FE board during its </a:t>
            </a:r>
            <a:r>
              <a:rPr lang="en-US" altLang="zh-CN" b="1" dirty="0">
                <a:solidFill>
                  <a:srgbClr val="231F20"/>
                </a:solidFill>
                <a:latin typeface="Times New Roman" panose="02020603050405020304" pitchFamily="18" charset="0"/>
                <a:cs typeface="Times New Roman" panose="02020603050405020304" pitchFamily="18" charset="0"/>
              </a:rPr>
              <a:t>TX operation </a:t>
            </a:r>
            <a:r>
              <a:rPr lang="en-US" altLang="zh-CN" dirty="0">
                <a:solidFill>
                  <a:srgbClr val="231F20"/>
                </a:solidFill>
                <a:latin typeface="Times New Roman" panose="02020603050405020304" pitchFamily="18" charset="0"/>
                <a:cs typeface="Times New Roman" panose="02020603050405020304" pitchFamily="18" charset="0"/>
              </a:rPr>
              <a:t>would </a:t>
            </a:r>
            <a:r>
              <a:rPr lang="en-US" altLang="zh-CN" dirty="0" smtClean="0">
                <a:solidFill>
                  <a:srgbClr val="231F20"/>
                </a:solidFill>
                <a:latin typeface="Times New Roman" panose="02020603050405020304" pitchFamily="18" charset="0"/>
                <a:cs typeface="Times New Roman" panose="02020603050405020304" pitchFamily="18" charset="0"/>
              </a:rPr>
              <a:t>generate </a:t>
            </a:r>
            <a:r>
              <a:rPr lang="en-US" altLang="zh-CN" dirty="0">
                <a:solidFill>
                  <a:srgbClr val="231F20"/>
                </a:solidFill>
                <a:latin typeface="Times New Roman" panose="02020603050405020304" pitchFamily="18" charset="0"/>
                <a:cs typeface="Times New Roman" panose="02020603050405020304" pitchFamily="18" charset="0"/>
              </a:rPr>
              <a:t>32 independent arbitrary signals</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5" name="右箭头 4"/>
          <p:cNvSpPr/>
          <p:nvPr/>
        </p:nvSpPr>
        <p:spPr>
          <a:xfrm>
            <a:off x="3917814" y="2477845"/>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54684" y="1849589"/>
            <a:ext cx="2908571" cy="1477328"/>
          </a:xfrm>
          <a:prstGeom prst="rect">
            <a:avLst/>
          </a:prstGeom>
          <a:ln w="19050">
            <a:solidFill>
              <a:schemeClr val="accent1"/>
            </a:solidFill>
          </a:ln>
        </p:spPr>
        <p:txBody>
          <a:bodyPr wrap="square">
            <a:spAutoFit/>
          </a:bodyPr>
          <a:lstStyle/>
          <a:p>
            <a:pPr algn="just">
              <a:spcBef>
                <a:spcPts val="1200"/>
              </a:spcBef>
            </a:pPr>
            <a:r>
              <a:rPr lang="en-US" altLang="zh-CN" dirty="0">
                <a:solidFill>
                  <a:srgbClr val="231F20"/>
                </a:solidFill>
                <a:latin typeface="Times New Roman" panose="02020603050405020304" pitchFamily="18" charset="0"/>
                <a:cs typeface="Times New Roman" panose="02020603050405020304" pitchFamily="18" charset="0"/>
              </a:rPr>
              <a:t>On the </a:t>
            </a:r>
            <a:r>
              <a:rPr lang="en-US" altLang="zh-CN" b="1" dirty="0">
                <a:solidFill>
                  <a:srgbClr val="231F20"/>
                </a:solidFill>
                <a:latin typeface="Times New Roman" panose="02020603050405020304" pitchFamily="18" charset="0"/>
                <a:cs typeface="Times New Roman" panose="02020603050405020304" pitchFamily="18" charset="0"/>
              </a:rPr>
              <a:t>RX side</a:t>
            </a:r>
            <a:r>
              <a:rPr lang="en-US" altLang="zh-CN" dirty="0" smtClean="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the raw channel echoes are relayed to four 8-channel ultrasound FE ICs, where they are amplified and are digitized </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9" name="右箭头 8"/>
          <p:cNvSpPr/>
          <p:nvPr/>
        </p:nvSpPr>
        <p:spPr>
          <a:xfrm>
            <a:off x="7628916" y="2477845"/>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386617" y="1926253"/>
            <a:ext cx="2626470" cy="1200329"/>
          </a:xfrm>
          <a:prstGeom prst="rect">
            <a:avLst/>
          </a:prstGeom>
          <a:ln w="19050">
            <a:solidFill>
              <a:schemeClr val="accent1"/>
            </a:solidFill>
          </a:ln>
        </p:spPr>
        <p:txBody>
          <a:bodyPr wrap="square">
            <a:spAutoFit/>
          </a:bodyPr>
          <a:lstStyle/>
          <a:p>
            <a:pPr algn="just">
              <a:spcBef>
                <a:spcPts val="1200"/>
              </a:spcBef>
            </a:pPr>
            <a:r>
              <a:rPr lang="en-US" altLang="zh-CN" dirty="0">
                <a:solidFill>
                  <a:srgbClr val="231F20"/>
                </a:solidFill>
                <a:latin typeface="Times New Roman" panose="02020603050405020304" pitchFamily="18" charset="0"/>
                <a:cs typeface="Times New Roman" panose="02020603050405020304" pitchFamily="18" charset="0"/>
              </a:rPr>
              <a:t>The digitized data streams are sent to the </a:t>
            </a:r>
            <a:r>
              <a:rPr lang="en-US" altLang="zh-CN" b="1" dirty="0">
                <a:solidFill>
                  <a:srgbClr val="231F20"/>
                </a:solidFill>
                <a:latin typeface="Times New Roman" panose="02020603050405020304" pitchFamily="18" charset="0"/>
                <a:cs typeface="Times New Roman" panose="02020603050405020304" pitchFamily="18" charset="0"/>
              </a:rPr>
              <a:t>FPGA</a:t>
            </a:r>
            <a:r>
              <a:rPr lang="en-US" altLang="zh-CN" dirty="0">
                <a:solidFill>
                  <a:srgbClr val="231F20"/>
                </a:solidFill>
                <a:latin typeface="Times New Roman" panose="02020603050405020304" pitchFamily="18" charset="0"/>
                <a:cs typeface="Times New Roman" panose="02020603050405020304" pitchFamily="18" charset="0"/>
              </a:rPr>
              <a:t> and are stored in </a:t>
            </a:r>
            <a:r>
              <a:rPr lang="en-US" altLang="zh-CN" dirty="0" smtClean="0">
                <a:solidFill>
                  <a:srgbClr val="231F20"/>
                </a:solidFill>
                <a:latin typeface="Times New Roman" panose="02020603050405020304" pitchFamily="18" charset="0"/>
                <a:cs typeface="Times New Roman" panose="02020603050405020304" pitchFamily="18" charset="0"/>
              </a:rPr>
              <a:t>a RAM </a:t>
            </a:r>
            <a:r>
              <a:rPr lang="en-US" altLang="zh-CN" dirty="0">
                <a:solidFill>
                  <a:srgbClr val="231F20"/>
                </a:solidFill>
                <a:latin typeface="Times New Roman" panose="02020603050405020304" pitchFamily="18" charset="0"/>
                <a:cs typeface="Times New Roman" panose="02020603050405020304" pitchFamily="18" charset="0"/>
              </a:rPr>
              <a:t>storage buffer</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13" name="矩形 12"/>
          <p:cNvSpPr/>
          <p:nvPr/>
        </p:nvSpPr>
        <p:spPr>
          <a:xfrm>
            <a:off x="8365784" y="3590391"/>
            <a:ext cx="2988016" cy="1200329"/>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The </a:t>
            </a:r>
            <a:r>
              <a:rPr lang="en-US" altLang="zh-CN" dirty="0">
                <a:solidFill>
                  <a:srgbClr val="231F20"/>
                </a:solidFill>
                <a:latin typeface="Times New Roman" panose="02020603050405020304" pitchFamily="18" charset="0"/>
                <a:cs typeface="Times New Roman" panose="02020603050405020304" pitchFamily="18" charset="0"/>
              </a:rPr>
              <a:t>FPGA on each FE board can be programed to </a:t>
            </a:r>
            <a:r>
              <a:rPr lang="en-US" altLang="zh-CN" b="1" dirty="0">
                <a:solidFill>
                  <a:srgbClr val="231F20"/>
                </a:solidFill>
                <a:latin typeface="Times New Roman" panose="02020603050405020304" pitchFamily="18" charset="0"/>
                <a:cs typeface="Times New Roman" panose="02020603050405020304" pitchFamily="18" charset="0"/>
              </a:rPr>
              <a:t>perform different </a:t>
            </a:r>
            <a:r>
              <a:rPr lang="en-US" altLang="zh-CN" b="1" dirty="0" err="1">
                <a:solidFill>
                  <a:srgbClr val="231F20"/>
                </a:solidFill>
                <a:latin typeface="Times New Roman" panose="02020603050405020304" pitchFamily="18" charset="0"/>
                <a:cs typeface="Times New Roman" panose="02020603050405020304" pitchFamily="18" charset="0"/>
              </a:rPr>
              <a:t>beamforming</a:t>
            </a:r>
            <a:r>
              <a:rPr lang="en-US" altLang="zh-CN" b="1" dirty="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strategies on 32 channels</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14" name="右箭头 13"/>
          <p:cNvSpPr/>
          <p:nvPr/>
        </p:nvSpPr>
        <p:spPr>
          <a:xfrm rot="5400000">
            <a:off x="9497300" y="3252692"/>
            <a:ext cx="395378" cy="201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11949" y="3632330"/>
            <a:ext cx="2610257" cy="1200329"/>
          </a:xfrm>
          <a:prstGeom prst="rect">
            <a:avLst/>
          </a:prstGeom>
          <a:ln w="19050">
            <a:solidFill>
              <a:schemeClr val="accent1"/>
            </a:solidFill>
          </a:ln>
        </p:spPr>
        <p:txBody>
          <a:bodyPr wrap="square">
            <a:spAutoFit/>
          </a:bodyPr>
          <a:lstStyle/>
          <a:p>
            <a:pPr algn="just">
              <a:spcBef>
                <a:spcPts val="1200"/>
              </a:spcBef>
            </a:pPr>
            <a:r>
              <a:rPr lang="en-US" altLang="zh-CN" dirty="0">
                <a:solidFill>
                  <a:srgbClr val="231F20"/>
                </a:solidFill>
                <a:latin typeface="Times New Roman" panose="02020603050405020304" pitchFamily="18" charset="0"/>
                <a:cs typeface="Times New Roman" panose="02020603050405020304" pitchFamily="18" charset="0"/>
              </a:rPr>
              <a:t>After FPGA </a:t>
            </a:r>
            <a:r>
              <a:rPr lang="en-US" altLang="zh-CN" dirty="0" err="1">
                <a:solidFill>
                  <a:srgbClr val="231F20"/>
                </a:solidFill>
                <a:latin typeface="Times New Roman" panose="02020603050405020304" pitchFamily="18" charset="0"/>
                <a:cs typeface="Times New Roman" panose="02020603050405020304" pitchFamily="18" charset="0"/>
              </a:rPr>
              <a:t>beamforming</a:t>
            </a:r>
            <a:r>
              <a:rPr lang="en-US" altLang="zh-CN" dirty="0">
                <a:solidFill>
                  <a:srgbClr val="231F20"/>
                </a:solidFill>
                <a:latin typeface="Times New Roman" panose="02020603050405020304" pitchFamily="18" charset="0"/>
                <a:cs typeface="Times New Roman" panose="02020603050405020304" pitchFamily="18" charset="0"/>
              </a:rPr>
              <a:t>, the output data may be passed to the two </a:t>
            </a:r>
            <a:r>
              <a:rPr lang="en-US" altLang="zh-CN" b="1" dirty="0">
                <a:solidFill>
                  <a:srgbClr val="231F20"/>
                </a:solidFill>
                <a:latin typeface="Times New Roman" panose="02020603050405020304" pitchFamily="18" charset="0"/>
                <a:cs typeface="Times New Roman" panose="02020603050405020304" pitchFamily="18" charset="0"/>
              </a:rPr>
              <a:t>on-board DSPs</a:t>
            </a:r>
            <a:endParaRPr lang="en-US" altLang="zh-CN" b="1" dirty="0">
              <a:solidFill>
                <a:srgbClr val="231F20"/>
              </a:solidFill>
              <a:latin typeface="Times New Roman" panose="02020603050405020304" pitchFamily="18" charset="0"/>
              <a:cs typeface="Times New Roman" panose="02020603050405020304" pitchFamily="18" charset="0"/>
            </a:endParaRPr>
          </a:p>
        </p:txBody>
      </p:sp>
      <p:sp>
        <p:nvSpPr>
          <p:cNvPr id="16" name="右箭头 15"/>
          <p:cNvSpPr/>
          <p:nvPr/>
        </p:nvSpPr>
        <p:spPr>
          <a:xfrm flipH="1">
            <a:off x="7548663" y="4028889"/>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90565" y="3749958"/>
            <a:ext cx="3116708" cy="2308324"/>
          </a:xfrm>
          <a:prstGeom prst="rect">
            <a:avLst/>
          </a:prstGeom>
          <a:ln w="19050">
            <a:solidFill>
              <a:schemeClr val="accent1"/>
            </a:solidFill>
          </a:ln>
        </p:spPr>
        <p:txBody>
          <a:bodyPr wrap="square">
            <a:spAutoFit/>
          </a:bodyPr>
          <a:lstStyle/>
          <a:p>
            <a:pPr algn="just">
              <a:spcBef>
                <a:spcPts val="1200"/>
              </a:spcBef>
            </a:pPr>
            <a:r>
              <a:rPr lang="en-US" altLang="zh-CN" b="1" dirty="0" smtClean="0">
                <a:solidFill>
                  <a:srgbClr val="231F20"/>
                </a:solidFill>
                <a:latin typeface="Times New Roman" panose="02020603050405020304" pitchFamily="18" charset="0"/>
                <a:cs typeface="Times New Roman" panose="02020603050405020304" pitchFamily="18" charset="0"/>
              </a:rPr>
              <a:t>DSPs</a:t>
            </a:r>
            <a:r>
              <a:rPr lang="en-US" altLang="zh-CN" dirty="0" smtClean="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are leveraged to perform coherent compounding of </a:t>
            </a:r>
            <a:r>
              <a:rPr lang="en-US" altLang="zh-CN" b="1" dirty="0">
                <a:solidFill>
                  <a:srgbClr val="231F20"/>
                </a:solidFill>
                <a:latin typeface="Times New Roman" panose="02020603050405020304" pitchFamily="18" charset="0"/>
                <a:cs typeface="Times New Roman" panose="02020603050405020304" pitchFamily="18" charset="0"/>
              </a:rPr>
              <a:t>RF </a:t>
            </a:r>
            <a:r>
              <a:rPr lang="en-US" altLang="zh-CN" b="1" dirty="0" smtClean="0">
                <a:solidFill>
                  <a:srgbClr val="231F20"/>
                </a:solidFill>
                <a:latin typeface="Times New Roman" panose="02020603050405020304" pitchFamily="18" charset="0"/>
                <a:cs typeface="Times New Roman" panose="02020603050405020304" pitchFamily="18" charset="0"/>
              </a:rPr>
              <a:t>data </a:t>
            </a:r>
            <a:r>
              <a:rPr lang="en-US" altLang="zh-CN" dirty="0" smtClean="0">
                <a:solidFill>
                  <a:srgbClr val="231F20"/>
                </a:solidFill>
                <a:latin typeface="Times New Roman" panose="02020603050405020304" pitchFamily="18" charset="0"/>
                <a:cs typeface="Times New Roman" panose="02020603050405020304" pitchFamily="18" charset="0"/>
              </a:rPr>
              <a:t>or demodulate </a:t>
            </a:r>
            <a:r>
              <a:rPr lang="en-US" altLang="zh-CN" dirty="0">
                <a:solidFill>
                  <a:srgbClr val="231F20"/>
                </a:solidFill>
                <a:latin typeface="Times New Roman" panose="02020603050405020304" pitchFamily="18" charset="0"/>
                <a:cs typeface="Times New Roman" panose="02020603050405020304" pitchFamily="18" charset="0"/>
              </a:rPr>
              <a:t>the RF data into quadrature channels, and then perform low-pass filtering and down sampling to derive the corresponding baseband data</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18" name="右箭头 17"/>
          <p:cNvSpPr/>
          <p:nvPr/>
        </p:nvSpPr>
        <p:spPr>
          <a:xfrm flipH="1">
            <a:off x="4011751" y="3996463"/>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951403" y="5163326"/>
            <a:ext cx="2317055" cy="1477328"/>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Each </a:t>
            </a:r>
            <a:r>
              <a:rPr lang="en-US" altLang="zh-CN" dirty="0">
                <a:solidFill>
                  <a:srgbClr val="231F20"/>
                </a:solidFill>
                <a:latin typeface="Times New Roman" panose="02020603050405020304" pitchFamily="18" charset="0"/>
                <a:cs typeface="Times New Roman" panose="02020603050405020304" pitchFamily="18" charset="0"/>
              </a:rPr>
              <a:t>FE board’s processor output is </a:t>
            </a:r>
            <a:r>
              <a:rPr lang="en-US" altLang="zh-CN" b="1" dirty="0">
                <a:solidFill>
                  <a:srgbClr val="231F20"/>
                </a:solidFill>
                <a:latin typeface="Times New Roman" panose="02020603050405020304" pitchFamily="18" charset="0"/>
                <a:cs typeface="Times New Roman" panose="02020603050405020304" pitchFamily="18" charset="0"/>
              </a:rPr>
              <a:t>sent to the </a:t>
            </a:r>
            <a:r>
              <a:rPr lang="en-US" altLang="zh-CN" b="1" dirty="0" smtClean="0">
                <a:solidFill>
                  <a:srgbClr val="231F20"/>
                </a:solidFill>
                <a:latin typeface="Times New Roman" panose="02020603050405020304" pitchFamily="18" charset="0"/>
                <a:cs typeface="Times New Roman" panose="02020603050405020304" pitchFamily="18" charset="0"/>
              </a:rPr>
              <a:t>MC board</a:t>
            </a:r>
            <a:r>
              <a:rPr lang="en-US" altLang="zh-CN" dirty="0" smtClean="0">
                <a:solidFill>
                  <a:srgbClr val="231F20"/>
                </a:solidFill>
                <a:latin typeface="Times New Roman" panose="02020603050405020304" pitchFamily="18" charset="0"/>
                <a:cs typeface="Times New Roman" panose="02020603050405020304" pitchFamily="18" charset="0"/>
              </a:rPr>
              <a:t> </a:t>
            </a:r>
            <a:r>
              <a:rPr lang="en-US" altLang="zh-CN" dirty="0">
                <a:solidFill>
                  <a:srgbClr val="231F20"/>
                </a:solidFill>
                <a:latin typeface="Times New Roman" panose="02020603050405020304" pitchFamily="18" charset="0"/>
                <a:cs typeface="Times New Roman" panose="02020603050405020304" pitchFamily="18" charset="0"/>
              </a:rPr>
              <a:t>through the ring topology</a:t>
            </a:r>
            <a:endParaRPr lang="en-US" altLang="zh-CN" dirty="0">
              <a:solidFill>
                <a:srgbClr val="231F20"/>
              </a:solidFill>
              <a:latin typeface="Times New Roman" panose="02020603050405020304" pitchFamily="18" charset="0"/>
              <a:cs typeface="Times New Roman" panose="02020603050405020304" pitchFamily="18" charset="0"/>
            </a:endParaRPr>
          </a:p>
        </p:txBody>
      </p:sp>
      <p:sp>
        <p:nvSpPr>
          <p:cNvPr id="20" name="右箭头 19"/>
          <p:cNvSpPr/>
          <p:nvPr/>
        </p:nvSpPr>
        <p:spPr>
          <a:xfrm>
            <a:off x="7325652" y="5803326"/>
            <a:ext cx="671209"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4021478" y="5582509"/>
            <a:ext cx="807405" cy="22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062522" y="5103674"/>
            <a:ext cx="3814950" cy="1754326"/>
          </a:xfrm>
          <a:prstGeom prst="rect">
            <a:avLst/>
          </a:prstGeom>
          <a:ln w="19050">
            <a:solidFill>
              <a:schemeClr val="accent1"/>
            </a:solidFill>
          </a:ln>
        </p:spPr>
        <p:txBody>
          <a:bodyPr wrap="square">
            <a:spAutoFit/>
          </a:bodyPr>
          <a:lstStyle/>
          <a:p>
            <a:pPr algn="just">
              <a:spcBef>
                <a:spcPts val="1200"/>
              </a:spcBef>
            </a:pPr>
            <a:r>
              <a:rPr lang="en-US" altLang="zh-CN" dirty="0" smtClean="0">
                <a:solidFill>
                  <a:srgbClr val="231F20"/>
                </a:solidFill>
                <a:latin typeface="Times New Roman" panose="02020603050405020304" pitchFamily="18" charset="0"/>
                <a:cs typeface="Times New Roman" panose="02020603050405020304" pitchFamily="18" charset="0"/>
              </a:rPr>
              <a:t>MC </a:t>
            </a:r>
            <a:r>
              <a:rPr lang="en-US" altLang="zh-CN" dirty="0">
                <a:solidFill>
                  <a:srgbClr val="231F20"/>
                </a:solidFill>
                <a:latin typeface="Times New Roman" panose="02020603050405020304" pitchFamily="18" charset="0"/>
                <a:cs typeface="Times New Roman" panose="02020603050405020304" pitchFamily="18" charset="0"/>
              </a:rPr>
              <a:t>board’s DSP would correspondingly </a:t>
            </a:r>
            <a:r>
              <a:rPr lang="en-US" altLang="zh-CN" b="1" dirty="0">
                <a:solidFill>
                  <a:srgbClr val="231F20"/>
                </a:solidFill>
                <a:latin typeface="Times New Roman" panose="02020603050405020304" pitchFamily="18" charset="0"/>
                <a:cs typeface="Times New Roman" panose="02020603050405020304" pitchFamily="18" charset="0"/>
              </a:rPr>
              <a:t>sum the intermediate data samples</a:t>
            </a:r>
            <a:r>
              <a:rPr lang="en-US" altLang="zh-CN" dirty="0">
                <a:solidFill>
                  <a:srgbClr val="231F20"/>
                </a:solidFill>
                <a:latin typeface="Times New Roman" panose="02020603050405020304" pitchFamily="18" charset="0"/>
                <a:cs typeface="Times New Roman" panose="02020603050405020304" pitchFamily="18" charset="0"/>
              </a:rPr>
              <a:t> from different FE boards to obtain the final </a:t>
            </a:r>
            <a:r>
              <a:rPr lang="en-US" altLang="zh-CN" dirty="0" err="1">
                <a:solidFill>
                  <a:srgbClr val="231F20"/>
                </a:solidFill>
                <a:latin typeface="Times New Roman" panose="02020603050405020304" pitchFamily="18" charset="0"/>
                <a:cs typeface="Times New Roman" panose="02020603050405020304" pitchFamily="18" charset="0"/>
              </a:rPr>
              <a:t>beamformed</a:t>
            </a:r>
            <a:r>
              <a:rPr lang="en-US" altLang="zh-CN" dirty="0">
                <a:solidFill>
                  <a:srgbClr val="231F20"/>
                </a:solidFill>
                <a:latin typeface="Times New Roman" panose="02020603050405020304" pitchFamily="18" charset="0"/>
                <a:cs typeface="Times New Roman" panose="02020603050405020304" pitchFamily="18" charset="0"/>
              </a:rPr>
              <a:t> (or baseband) data sample for each pixel position in the image grid</a:t>
            </a:r>
            <a:endParaRPr lang="en-US" altLang="zh-CN" dirty="0">
              <a:solidFill>
                <a:srgbClr val="231F2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10795071"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Architecture of Open Platforms: Hardware-Based Platforms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1171564" y="1271816"/>
            <a:ext cx="10182236" cy="3877985"/>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Programmability of System </a:t>
            </a:r>
            <a:r>
              <a:rPr lang="en-US" altLang="zh-CN" sz="2400" b="1" dirty="0" smtClean="0">
                <a:solidFill>
                  <a:srgbClr val="0070C0"/>
                </a:solidFill>
                <a:latin typeface="Times New Roman" panose="02020603050405020304" pitchFamily="18" charset="0"/>
                <a:cs typeface="Times New Roman" panose="02020603050405020304" pitchFamily="18" charset="0"/>
              </a:rPr>
              <a:t>Operations</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50000"/>
              </a:lnSpc>
              <a:spcBef>
                <a:spcPts val="1200"/>
              </a:spcBef>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Similar to software-based OPs, the </a:t>
            </a:r>
            <a:r>
              <a:rPr lang="en-US" altLang="zh-CN" sz="2000" b="1" dirty="0">
                <a:latin typeface="Times New Roman" panose="02020603050405020304" pitchFamily="18" charset="0"/>
                <a:cs typeface="Times New Roman" panose="02020603050405020304" pitchFamily="18" charset="0"/>
              </a:rPr>
              <a:t>TX and RX operations </a:t>
            </a:r>
            <a:r>
              <a:rPr lang="en-US" altLang="zh-CN" sz="2000" dirty="0">
                <a:latin typeface="Times New Roman" panose="02020603050405020304" pitchFamily="18" charset="0"/>
                <a:cs typeface="Times New Roman" panose="02020603050405020304" pitchFamily="18" charset="0"/>
              </a:rPr>
              <a:t>of hardware-based OPs </a:t>
            </a:r>
            <a:r>
              <a:rPr lang="en-US" altLang="zh-CN" sz="2000" b="1" dirty="0">
                <a:latin typeface="Times New Roman" panose="02020603050405020304" pitchFamily="18" charset="0"/>
                <a:cs typeface="Times New Roman" panose="02020603050405020304" pitchFamily="18" charset="0"/>
              </a:rPr>
              <a:t>may be programed </a:t>
            </a:r>
            <a:r>
              <a:rPr lang="en-US" altLang="zh-CN" sz="2000" dirty="0">
                <a:latin typeface="Times New Roman" panose="02020603050405020304" pitchFamily="18" charset="0"/>
                <a:cs typeface="Times New Roman" panose="02020603050405020304" pitchFamily="18" charset="0"/>
              </a:rPr>
              <a:t>by the </a:t>
            </a:r>
            <a:r>
              <a:rPr lang="en-US" altLang="zh-CN" sz="2000" dirty="0" smtClean="0">
                <a:latin typeface="Times New Roman" panose="02020603050405020304" pitchFamily="18" charset="0"/>
                <a:cs typeface="Times New Roman" panose="02020603050405020304" pitchFamily="18" charset="0"/>
              </a:rPr>
              <a:t>user</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1200"/>
              </a:spcBef>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For RX data processing, the user can configure </a:t>
            </a:r>
            <a:r>
              <a:rPr lang="en-US" altLang="zh-CN" sz="2000" dirty="0" smtClean="0">
                <a:latin typeface="Times New Roman" panose="02020603050405020304" pitchFamily="18" charset="0"/>
                <a:cs typeface="Times New Roman" panose="02020603050405020304" pitchFamily="18" charset="0"/>
              </a:rPr>
              <a:t>real-time code </a:t>
            </a:r>
            <a:r>
              <a:rPr lang="en-US" altLang="zh-CN" sz="2000" dirty="0">
                <a:latin typeface="Times New Roman" panose="02020603050405020304" pitchFamily="18" charset="0"/>
                <a:cs typeface="Times New Roman" panose="02020603050405020304" pitchFamily="18" charset="0"/>
              </a:rPr>
              <a:t>modules that are provided within the </a:t>
            </a:r>
            <a:r>
              <a:rPr lang="en-US" altLang="zh-CN" sz="2000" b="1" dirty="0" smtClean="0">
                <a:latin typeface="Times New Roman" panose="02020603050405020304" pitchFamily="18" charset="0"/>
                <a:cs typeface="Times New Roman" panose="02020603050405020304" pitchFamily="18" charset="0"/>
              </a:rPr>
              <a:t>firmware package</a:t>
            </a:r>
            <a:endParaRPr lang="en-US" altLang="zh-CN" sz="2000" b="1" dirty="0" smtClean="0">
              <a:latin typeface="Times New Roman" panose="02020603050405020304" pitchFamily="18" charset="0"/>
              <a:cs typeface="Times New Roman" panose="02020603050405020304" pitchFamily="18" charset="0"/>
            </a:endParaRPr>
          </a:p>
          <a:p>
            <a:pPr marL="800100" lvl="2" indent="-342900" algn="just">
              <a:lnSpc>
                <a:spcPct val="15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The </a:t>
            </a:r>
            <a:r>
              <a:rPr lang="en-US" altLang="zh-CN" sz="2000" dirty="0">
                <a:latin typeface="Times New Roman" panose="02020603050405020304" pitchFamily="18" charset="0"/>
                <a:cs typeface="Times New Roman" panose="02020603050405020304" pitchFamily="18" charset="0"/>
              </a:rPr>
              <a:t>configuration of these prebuilt </a:t>
            </a:r>
            <a:r>
              <a:rPr lang="en-US" altLang="zh-CN" sz="2000" dirty="0" smtClean="0">
                <a:latin typeface="Times New Roman" panose="02020603050405020304" pitchFamily="18" charset="0"/>
                <a:cs typeface="Times New Roman" panose="02020603050405020304" pitchFamily="18" charset="0"/>
              </a:rPr>
              <a:t>modules is </a:t>
            </a:r>
            <a:r>
              <a:rPr lang="en-US" altLang="zh-CN" sz="2000" dirty="0">
                <a:latin typeface="Times New Roman" panose="02020603050405020304" pitchFamily="18" charset="0"/>
                <a:cs typeface="Times New Roman" panose="02020603050405020304" pitchFamily="18" charset="0"/>
              </a:rPr>
              <a:t>described by text files that define, for each PRI, </a:t>
            </a:r>
            <a:r>
              <a:rPr lang="en-US" altLang="zh-CN" sz="2000" b="1" dirty="0">
                <a:latin typeface="Times New Roman" panose="02020603050405020304" pitchFamily="18" charset="0"/>
                <a:cs typeface="Times New Roman" panose="02020603050405020304" pitchFamily="18" charset="0"/>
              </a:rPr>
              <a:t>the </a:t>
            </a:r>
            <a:r>
              <a:rPr lang="en-US" altLang="zh-CN" sz="2000" b="1" dirty="0" smtClean="0">
                <a:latin typeface="Times New Roman" panose="02020603050405020304" pitchFamily="18" charset="0"/>
                <a:cs typeface="Times New Roman" panose="02020603050405020304" pitchFamily="18" charset="0"/>
              </a:rPr>
              <a:t>data to </a:t>
            </a:r>
            <a:r>
              <a:rPr lang="en-US" altLang="zh-CN" sz="2000" b="1" dirty="0">
                <a:latin typeface="Times New Roman" panose="02020603050405020304" pitchFamily="18" charset="0"/>
                <a:cs typeface="Times New Roman" panose="02020603050405020304" pitchFamily="18" charset="0"/>
              </a:rPr>
              <a:t>be elaborated and the parameters related to the </a:t>
            </a:r>
            <a:r>
              <a:rPr lang="en-US" altLang="zh-CN" sz="2000" b="1" dirty="0" smtClean="0">
                <a:latin typeface="Times New Roman" panose="02020603050405020304" pitchFamily="18" charset="0"/>
                <a:cs typeface="Times New Roman" panose="02020603050405020304" pitchFamily="18" charset="0"/>
              </a:rPr>
              <a:t>instantiated module</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9459769"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Open Platforms With Extended Number of Channels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1390158" y="3034160"/>
            <a:ext cx="9212991" cy="2185214"/>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Standalone </a:t>
            </a:r>
            <a:r>
              <a:rPr lang="en-US" altLang="zh-CN" sz="2400" b="1" dirty="0" smtClean="0">
                <a:solidFill>
                  <a:srgbClr val="0070C0"/>
                </a:solidFill>
                <a:latin typeface="Times New Roman" panose="02020603050405020304" pitchFamily="18" charset="0"/>
                <a:cs typeface="Times New Roman" panose="02020603050405020304" pitchFamily="18" charset="0"/>
              </a:rPr>
              <a:t>Systems</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The first OP with more than 256 channels is the </a:t>
            </a:r>
            <a:r>
              <a:rPr lang="en-US" altLang="zh-CN" sz="2000" b="1" dirty="0">
                <a:latin typeface="Times New Roman" panose="02020603050405020304" pitchFamily="18" charset="0"/>
                <a:cs typeface="Times New Roman" panose="02020603050405020304" pitchFamily="18" charset="0"/>
              </a:rPr>
              <a:t>SARUS scanner </a:t>
            </a:r>
            <a:r>
              <a:rPr lang="en-US" altLang="zh-CN" sz="2000" dirty="0">
                <a:latin typeface="Times New Roman" panose="02020603050405020304" pitchFamily="18" charset="0"/>
                <a:cs typeface="Times New Roman" panose="02020603050405020304" pitchFamily="18" charset="0"/>
              </a:rPr>
              <a:t>which comprises </a:t>
            </a:r>
            <a:r>
              <a:rPr lang="en-US" altLang="zh-CN" sz="2000" b="1" dirty="0">
                <a:latin typeface="Times New Roman" panose="02020603050405020304" pitchFamily="18" charset="0"/>
                <a:cs typeface="Times New Roman" panose="02020603050405020304" pitchFamily="18" charset="0"/>
              </a:rPr>
              <a:t>1024 independent TX and </a:t>
            </a:r>
            <a:r>
              <a:rPr lang="en-US" altLang="zh-CN" sz="2000" b="1" dirty="0" smtClean="0">
                <a:latin typeface="Times New Roman" panose="02020603050405020304" pitchFamily="18" charset="0"/>
                <a:cs typeface="Times New Roman" panose="02020603050405020304" pitchFamily="18" charset="0"/>
              </a:rPr>
              <a:t>RX: </a:t>
            </a:r>
            <a:endParaRPr lang="en-US" altLang="zh-CN" sz="2000" b="1" dirty="0" smtClean="0">
              <a:latin typeface="Times New Roman" panose="02020603050405020304" pitchFamily="18" charset="0"/>
              <a:cs typeface="Times New Roman" panose="02020603050405020304" pitchFamily="18" charset="0"/>
            </a:endParaRPr>
          </a:p>
          <a:p>
            <a:pPr lvl="1" algn="just"/>
            <a:r>
              <a:rPr lang="en-US" altLang="zh-CN" sz="2000" dirty="0" smtClean="0">
                <a:latin typeface="Times New Roman" panose="02020603050405020304" pitchFamily="18" charset="0"/>
                <a:cs typeface="Times New Roman" panose="02020603050405020304" pitchFamily="18" charset="0"/>
              </a:rPr>
              <a:t>All </a:t>
            </a:r>
            <a:r>
              <a:rPr lang="en-US" altLang="zh-CN" sz="2000" dirty="0">
                <a:latin typeface="Times New Roman" panose="02020603050405020304" pitchFamily="18" charset="0"/>
                <a:cs typeface="Times New Roman" panose="02020603050405020304" pitchFamily="18" charset="0"/>
              </a:rPr>
              <a:t>1024 channels can be used </a:t>
            </a:r>
            <a:r>
              <a:rPr lang="en-US" altLang="zh-CN" sz="2000" b="1" dirty="0">
                <a:latin typeface="Times New Roman" panose="02020603050405020304" pitchFamily="18" charset="0"/>
                <a:cs typeface="Times New Roman" panose="02020603050405020304" pitchFamily="18" charset="0"/>
              </a:rPr>
              <a:t>simultaneously</a:t>
            </a:r>
            <a:r>
              <a:rPr lang="en-US" altLang="zh-CN" sz="2000" dirty="0">
                <a:latin typeface="Times New Roman" panose="02020603050405020304" pitchFamily="18" charset="0"/>
                <a:cs typeface="Times New Roman" panose="02020603050405020304" pitchFamily="18" charset="0"/>
              </a:rPr>
              <a:t> or the system can be split into four independent system, which can be used at the same time on four experiments</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6" name="矩形 5"/>
          <p:cNvSpPr/>
          <p:nvPr/>
        </p:nvSpPr>
        <p:spPr>
          <a:xfrm>
            <a:off x="1390158" y="1497075"/>
            <a:ext cx="9212991" cy="1200329"/>
          </a:xfrm>
          <a:prstGeom prst="rect">
            <a:avLst/>
          </a:prstGeom>
        </p:spPr>
        <p:txBody>
          <a:bodyPr wrap="square">
            <a:spAutoFit/>
          </a:bodyPr>
          <a:lstStyle/>
          <a:p>
            <a:pPr algn="just"/>
            <a:r>
              <a:rPr lang="en-US" altLang="zh-CN" sz="2400" dirty="0">
                <a:latin typeface="Times New Roman" panose="02020603050405020304" pitchFamily="18" charset="0"/>
                <a:cs typeface="Times New Roman" panose="02020603050405020304" pitchFamily="18" charset="0"/>
              </a:rPr>
              <a:t>The investigation of 3-D imaging and advanced </a:t>
            </a:r>
            <a:r>
              <a:rPr lang="en-US" altLang="zh-CN" sz="2400" dirty="0" err="1" smtClean="0">
                <a:latin typeface="Times New Roman" panose="02020603050405020304" pitchFamily="18" charset="0"/>
                <a:cs typeface="Times New Roman" panose="02020603050405020304" pitchFamily="18" charset="0"/>
              </a:rPr>
              <a:t>beamforming</a:t>
            </a:r>
            <a:r>
              <a:rPr lang="en-US" altLang="zh-CN" sz="2400" dirty="0" smtClean="0">
                <a:latin typeface="Times New Roman" panose="02020603050405020304" pitchFamily="18" charset="0"/>
                <a:cs typeface="Times New Roman" panose="02020603050405020304" pitchFamily="18" charset="0"/>
              </a:rPr>
              <a:t> necessitates </a:t>
            </a:r>
            <a:r>
              <a:rPr lang="en-US" altLang="zh-CN" sz="2400" dirty="0">
                <a:latin typeface="Times New Roman" panose="02020603050405020304" pitchFamily="18" charset="0"/>
                <a:cs typeface="Times New Roman" panose="02020603050405020304" pitchFamily="18" charset="0"/>
              </a:rPr>
              <a:t>the development of research systems with </a:t>
            </a:r>
            <a:r>
              <a:rPr lang="en-US" altLang="zh-CN" sz="2400" dirty="0" smtClean="0">
                <a:latin typeface="Times New Roman" panose="02020603050405020304" pitchFamily="18" charset="0"/>
                <a:cs typeface="Times New Roman" panose="02020603050405020304" pitchFamily="18" charset="0"/>
              </a:rPr>
              <a:t>a very </a:t>
            </a:r>
            <a:r>
              <a:rPr lang="en-US" altLang="zh-CN" sz="2400" dirty="0">
                <a:latin typeface="Times New Roman" panose="02020603050405020304" pitchFamily="18" charset="0"/>
                <a:cs typeface="Times New Roman" panose="02020603050405020304" pitchFamily="18" charset="0"/>
              </a:rPr>
              <a:t>high channel count (&gt;256 channels).</a:t>
            </a:r>
            <a:endParaRPr lang="en-US" altLang="zh-C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9459769"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Open Platforms With Extended Number of Channels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516577" y="1461075"/>
            <a:ext cx="2583899" cy="1200329"/>
          </a:xfrm>
          <a:prstGeom prst="rect">
            <a:avLst/>
          </a:prstGeom>
        </p:spPr>
        <p:txBody>
          <a:bodyPr wrap="square">
            <a:spAutoFit/>
          </a:bodyPr>
          <a:lstStyle/>
          <a:p>
            <a:pPr algn="just"/>
            <a:r>
              <a:rPr lang="en-US" altLang="zh-CN" sz="2400" dirty="0">
                <a:latin typeface="Times New Roman" panose="02020603050405020304" pitchFamily="18" charset="0"/>
                <a:cs typeface="Times New Roman" panose="02020603050405020304" pitchFamily="18" charset="0"/>
              </a:rPr>
              <a:t>Block diagram of the FE board in </a:t>
            </a:r>
            <a:r>
              <a:rPr lang="en-US" altLang="zh-CN" sz="2400" dirty="0" smtClean="0">
                <a:latin typeface="Times New Roman" panose="02020603050405020304" pitchFamily="18" charset="0"/>
                <a:cs typeface="Times New Roman" panose="02020603050405020304" pitchFamily="18" charset="0"/>
              </a:rPr>
              <a:t>the SARUS system</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3181753" y="1011925"/>
            <a:ext cx="8941064" cy="5777981"/>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11" name="文本框 10"/>
          <p:cNvSpPr txBox="1"/>
          <p:nvPr/>
        </p:nvSpPr>
        <p:spPr>
          <a:xfrm>
            <a:off x="750244" y="291525"/>
            <a:ext cx="9459769" cy="584775"/>
          </a:xfrm>
          <a:prstGeom prst="rect">
            <a:avLst/>
          </a:prstGeom>
          <a:noFill/>
        </p:spPr>
        <p:txBody>
          <a:bodyPr wrap="none" rtlCol="0">
            <a:spAutoFit/>
          </a:bodyPr>
          <a:lstStyle/>
          <a:p>
            <a:r>
              <a:rPr lang="en-US" altLang="zh-CN" sz="3200" b="1" dirty="0">
                <a:solidFill>
                  <a:srgbClr val="0D3688"/>
                </a:solidFill>
                <a:latin typeface="Times New Roman" panose="02020603050405020304" pitchFamily="18" charset="0"/>
                <a:cs typeface="Times New Roman" panose="02020603050405020304" pitchFamily="18" charset="0"/>
              </a:rPr>
              <a:t>Open Platforms With Extended Number of Channels</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
        <p:nvSpPr>
          <p:cNvPr id="2" name="矩形 1"/>
          <p:cNvSpPr/>
          <p:nvPr/>
        </p:nvSpPr>
        <p:spPr>
          <a:xfrm>
            <a:off x="780836" y="1086991"/>
            <a:ext cx="10823560" cy="4339650"/>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Composite Platforms via Multisystem </a:t>
            </a:r>
            <a:r>
              <a:rPr lang="en-US" altLang="zh-CN" sz="2400" b="1" dirty="0" smtClean="0">
                <a:solidFill>
                  <a:srgbClr val="0070C0"/>
                </a:solidFill>
                <a:latin typeface="Times New Roman" panose="02020603050405020304" pitchFamily="18" charset="0"/>
                <a:cs typeface="Times New Roman" panose="02020603050405020304" pitchFamily="18" charset="0"/>
              </a:rPr>
              <a:t>Synchronization</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possible extension </a:t>
            </a:r>
            <a:r>
              <a:rPr lang="en-US" altLang="zh-CN" sz="2000" dirty="0" smtClean="0">
                <a:latin typeface="Times New Roman" panose="02020603050405020304" pitchFamily="18" charset="0"/>
                <a:cs typeface="Times New Roman" panose="02020603050405020304" pitchFamily="18" charset="0"/>
              </a:rPr>
              <a:t>of </a:t>
            </a:r>
            <a:r>
              <a:rPr lang="en-US" altLang="zh-CN" sz="2000" dirty="0">
                <a:latin typeface="Times New Roman" panose="02020603050405020304" pitchFamily="18" charset="0"/>
                <a:cs typeface="Times New Roman" panose="02020603050405020304" pitchFamily="18" charset="0"/>
              </a:rPr>
              <a:t>channel </a:t>
            </a:r>
            <a:r>
              <a:rPr lang="en-US" altLang="zh-CN" sz="2000" dirty="0" smtClean="0">
                <a:latin typeface="Times New Roman" panose="02020603050405020304" pitchFamily="18" charset="0"/>
                <a:cs typeface="Times New Roman" panose="02020603050405020304" pitchFamily="18" charset="0"/>
              </a:rPr>
              <a:t>count could be </a:t>
            </a:r>
            <a:r>
              <a:rPr lang="en-US" altLang="zh-CN" sz="2000" dirty="0">
                <a:latin typeface="Times New Roman" panose="02020603050405020304" pitchFamily="18" charset="0"/>
                <a:cs typeface="Times New Roman" panose="02020603050405020304" pitchFamily="18" charset="0"/>
              </a:rPr>
              <a:t>achieved by the use of </a:t>
            </a:r>
            <a:r>
              <a:rPr lang="en-US" altLang="zh-CN" sz="2000" b="1" dirty="0">
                <a:latin typeface="Times New Roman" panose="02020603050405020304" pitchFamily="18" charset="0"/>
                <a:cs typeface="Times New Roman" panose="02020603050405020304" pitchFamily="18" charset="0"/>
              </a:rPr>
              <a:t>multiplexers interposed </a:t>
            </a:r>
            <a:r>
              <a:rPr lang="en-US" altLang="zh-CN" sz="2000" dirty="0" smtClean="0">
                <a:latin typeface="Times New Roman" panose="02020603050405020304" pitchFamily="18" charset="0"/>
                <a:cs typeface="Times New Roman" panose="02020603050405020304" pitchFamily="18" charset="0"/>
              </a:rPr>
              <a:t>between the </a:t>
            </a:r>
            <a:r>
              <a:rPr lang="en-US" altLang="zh-CN" sz="2000" dirty="0">
                <a:latin typeface="Times New Roman" panose="02020603050405020304" pitchFamily="18" charset="0"/>
                <a:cs typeface="Times New Roman" panose="02020603050405020304" pitchFamily="18" charset="0"/>
              </a:rPr>
              <a:t>scanner and the </a:t>
            </a:r>
            <a:r>
              <a:rPr lang="en-US" altLang="zh-CN" sz="2000" dirty="0" smtClean="0">
                <a:latin typeface="Times New Roman" panose="02020603050405020304" pitchFamily="18" charset="0"/>
                <a:cs typeface="Times New Roman" panose="02020603050405020304" pitchFamily="18" charset="0"/>
              </a:rPr>
              <a:t>probe</a:t>
            </a:r>
            <a:endParaRPr lang="en-US" altLang="zh-CN" sz="2000" dirty="0" smtClean="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One viable alternative is to </a:t>
            </a:r>
            <a:r>
              <a:rPr lang="en-US" altLang="zh-CN" sz="2000" b="1" dirty="0">
                <a:latin typeface="Times New Roman" panose="02020603050405020304" pitchFamily="18" charset="0"/>
                <a:cs typeface="Times New Roman" panose="02020603050405020304" pitchFamily="18" charset="0"/>
              </a:rPr>
              <a:t>connect together </a:t>
            </a:r>
            <a:r>
              <a:rPr lang="en-US" altLang="zh-CN" sz="2000" b="1" dirty="0" smtClean="0">
                <a:latin typeface="Times New Roman" panose="02020603050405020304" pitchFamily="18" charset="0"/>
                <a:cs typeface="Times New Roman" panose="02020603050405020304" pitchFamily="18" charset="0"/>
              </a:rPr>
              <a:t>more systems </a:t>
            </a:r>
            <a:r>
              <a:rPr lang="en-US" altLang="zh-CN" sz="2000" dirty="0">
                <a:latin typeface="Times New Roman" panose="02020603050405020304" pitchFamily="18" charset="0"/>
                <a:cs typeface="Times New Roman" panose="02020603050405020304" pitchFamily="18" charset="0"/>
              </a:rPr>
              <a:t>in attempt to control all array elements concurrently.</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ULA-OP 256 </a:t>
            </a:r>
            <a:r>
              <a:rPr lang="en-US" altLang="zh-CN" sz="2000" dirty="0" smtClean="0">
                <a:latin typeface="Times New Roman" panose="02020603050405020304" pitchFamily="18" charset="0"/>
                <a:cs typeface="Times New Roman" panose="02020603050405020304" pitchFamily="18" charset="0"/>
              </a:rPr>
              <a:t>was </a:t>
            </a:r>
            <a:r>
              <a:rPr lang="en-US" altLang="zh-CN" sz="2000" b="1" dirty="0" smtClean="0">
                <a:latin typeface="Times New Roman" panose="02020603050405020304" pitchFamily="18" charset="0"/>
                <a:cs typeface="Times New Roman" panose="02020603050405020304" pitchFamily="18" charset="0"/>
              </a:rPr>
              <a:t>designed </a:t>
            </a:r>
            <a:r>
              <a:rPr lang="en-US" altLang="zh-CN" sz="2000" b="1" dirty="0">
                <a:latin typeface="Times New Roman" panose="02020603050405020304" pitchFamily="18" charset="0"/>
                <a:cs typeface="Times New Roman" panose="02020603050405020304" pitchFamily="18" charset="0"/>
              </a:rPr>
              <a:t>with embedded synchronization capabilities</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One master </a:t>
            </a:r>
            <a:r>
              <a:rPr lang="en-US" altLang="zh-CN" sz="2000" dirty="0">
                <a:latin typeface="Times New Roman" panose="02020603050405020304" pitchFamily="18" charset="0"/>
                <a:cs typeface="Times New Roman" panose="02020603050405020304" pitchFamily="18" charset="0"/>
              </a:rPr>
              <a:t>system can </a:t>
            </a:r>
            <a:r>
              <a:rPr lang="en-US" altLang="zh-CN" sz="2000" dirty="0" smtClean="0">
                <a:latin typeface="Times New Roman" panose="02020603050405020304" pitchFamily="18" charset="0"/>
                <a:cs typeface="Times New Roman" panose="02020603050405020304" pitchFamily="18" charset="0"/>
              </a:rPr>
              <a:t>directly feed up to four slave systems with proper acquisition clock and synchronization signals</a:t>
            </a:r>
            <a:endParaRPr lang="en-US" altLang="zh-CN" sz="2000" dirty="0" smtClean="0">
              <a:latin typeface="Times New Roman" panose="02020603050405020304" pitchFamily="18" charset="0"/>
              <a:cs typeface="Times New Roman" panose="02020603050405020304" pitchFamily="18" charset="0"/>
            </a:endParaRPr>
          </a:p>
          <a:p>
            <a:pPr marL="342900"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Such </a:t>
            </a:r>
            <a:r>
              <a:rPr lang="en-US" altLang="zh-CN" sz="2000" dirty="0">
                <a:latin typeface="Times New Roman" panose="02020603050405020304" pitchFamily="18" charset="0"/>
                <a:cs typeface="Times New Roman" panose="02020603050405020304" pitchFamily="18" charset="0"/>
              </a:rPr>
              <a:t>a composite platform assembly strategy </a:t>
            </a:r>
            <a:r>
              <a:rPr lang="en-US" altLang="zh-CN" sz="2000" dirty="0" smtClean="0">
                <a:latin typeface="Times New Roman" panose="02020603050405020304" pitchFamily="18" charset="0"/>
                <a:cs typeface="Times New Roman" panose="02020603050405020304" pitchFamily="18" charset="0"/>
              </a:rPr>
              <a:t>unavoidably brings </a:t>
            </a:r>
            <a:r>
              <a:rPr lang="en-US" altLang="zh-CN" sz="2000" b="1" dirty="0">
                <a:latin typeface="Times New Roman" panose="02020603050405020304" pitchFamily="18" charset="0"/>
                <a:cs typeface="Times New Roman" panose="02020603050405020304" pitchFamily="18" charset="0"/>
              </a:rPr>
              <a:t>synchronization issues</a:t>
            </a:r>
            <a:r>
              <a:rPr lang="en-US" altLang="zh-CN" sz="2000" dirty="0">
                <a:latin typeface="Times New Roman" panose="02020603050405020304" pitchFamily="18" charset="0"/>
                <a:cs typeface="Times New Roman" panose="02020603050405020304" pitchFamily="18" charset="0"/>
              </a:rPr>
              <a:t>, since forcing different </a:t>
            </a:r>
            <a:r>
              <a:rPr lang="en-US" altLang="zh-CN" sz="2000" dirty="0" smtClean="0">
                <a:latin typeface="Times New Roman" panose="02020603050405020304" pitchFamily="18" charset="0"/>
                <a:cs typeface="Times New Roman" panose="02020603050405020304" pitchFamily="18" charset="0"/>
              </a:rPr>
              <a:t>discrete systems </a:t>
            </a:r>
            <a:r>
              <a:rPr lang="en-US" altLang="zh-CN" sz="2000" dirty="0">
                <a:latin typeface="Times New Roman" panose="02020603050405020304" pitchFamily="18" charset="0"/>
                <a:cs typeface="Times New Roman" panose="02020603050405020304" pitchFamily="18" charset="0"/>
              </a:rPr>
              <a:t>to run on the same clock is not trivial</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438138"/>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General Comparison of Open Platforms</a:t>
            </a:r>
            <a:endParaRPr lang="en-US" altLang="zh-CN" sz="2400" b="1" dirty="0">
              <a:solidFill>
                <a:srgbClr val="0070C0"/>
              </a:solidFill>
              <a:latin typeface="Times New Roman" panose="02020603050405020304" pitchFamily="18" charset="0"/>
              <a:cs typeface="Times New Roman" panose="02020603050405020304" pitchFamily="18" charset="0"/>
            </a:endParaRPr>
          </a:p>
          <a:p>
            <a:pPr marL="0" lvl="1" algn="just">
              <a:lnSpc>
                <a:spcPct val="120000"/>
              </a:lnSpc>
              <a:spcBef>
                <a:spcPts val="1200"/>
              </a:spcBef>
            </a:pPr>
            <a:r>
              <a:rPr lang="en-US" altLang="zh-CN" sz="2200" b="1" dirty="0">
                <a:latin typeface="Times New Roman" panose="02020603050405020304" pitchFamily="18" charset="0"/>
                <a:cs typeface="Times New Roman" panose="02020603050405020304" pitchFamily="18" charset="0"/>
              </a:rPr>
              <a:t>I</a:t>
            </a:r>
            <a:r>
              <a:rPr lang="en-US" altLang="zh-CN" sz="2200" b="1" dirty="0" smtClean="0">
                <a:latin typeface="Times New Roman" panose="02020603050405020304" pitchFamily="18" charset="0"/>
                <a:cs typeface="Times New Roman" panose="02020603050405020304" pitchFamily="18" charset="0"/>
              </a:rPr>
              <a:t>mportant technical attributes:</a:t>
            </a:r>
            <a:endParaRPr lang="en-US" altLang="zh-CN" sz="2200" b="1" dirty="0" smtClean="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1) Its </a:t>
            </a:r>
            <a:r>
              <a:rPr lang="en-US" altLang="zh-CN" sz="2000" dirty="0">
                <a:latin typeface="Times New Roman" panose="02020603050405020304" pitchFamily="18" charset="0"/>
                <a:cs typeface="Times New Roman" panose="02020603050405020304" pitchFamily="18" charset="0"/>
              </a:rPr>
              <a:t>TX operations should be </a:t>
            </a:r>
            <a:r>
              <a:rPr lang="en-US" altLang="zh-CN" sz="2000" b="1" dirty="0">
                <a:latin typeface="Times New Roman" panose="02020603050405020304" pitchFamily="18" charset="0"/>
                <a:cs typeface="Times New Roman" panose="02020603050405020304" pitchFamily="18" charset="0"/>
              </a:rPr>
              <a:t>programmable</a:t>
            </a:r>
            <a:r>
              <a:rPr lang="en-US" altLang="zh-CN" sz="2000" dirty="0">
                <a:latin typeface="Times New Roman" panose="02020603050405020304" pitchFamily="18" charset="0"/>
                <a:cs typeface="Times New Roman" panose="02020603050405020304" pitchFamily="18" charset="0"/>
              </a:rPr>
              <a:t> on a </a:t>
            </a:r>
            <a:r>
              <a:rPr lang="en-US" altLang="zh-CN" sz="2000" dirty="0" err="1">
                <a:latin typeface="Times New Roman" panose="02020603050405020304" pitchFamily="18" charset="0"/>
                <a:cs typeface="Times New Roman" panose="02020603050405020304" pitchFamily="18" charset="0"/>
              </a:rPr>
              <a:t>perchannel</a:t>
            </a:r>
            <a:r>
              <a:rPr lang="en-US" altLang="zh-CN" sz="2000" dirty="0">
                <a:latin typeface="Times New Roman" panose="02020603050405020304" pitchFamily="18" charset="0"/>
                <a:cs typeface="Times New Roman" panose="02020603050405020304" pitchFamily="18" charset="0"/>
              </a:rPr>
              <a:t> basis.</a:t>
            </a:r>
            <a:endParaRPr lang="en-US" altLang="zh-CN" sz="2000" dirty="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2) </a:t>
            </a:r>
            <a:r>
              <a:rPr lang="en-US" altLang="zh-CN" sz="2000" dirty="0" err="1" smtClean="0">
                <a:latin typeface="Times New Roman" panose="02020603050405020304" pitchFamily="18" charset="0"/>
                <a:cs typeface="Times New Roman" panose="02020603050405020304" pitchFamily="18" charset="0"/>
              </a:rPr>
              <a:t>Prebeamform</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RX data should be </a:t>
            </a:r>
            <a:r>
              <a:rPr lang="en-US" altLang="zh-CN" sz="2000" b="1" dirty="0">
                <a:latin typeface="Times New Roman" panose="02020603050405020304" pitchFamily="18" charset="0"/>
                <a:cs typeface="Times New Roman" panose="02020603050405020304" pitchFamily="18" charset="0"/>
              </a:rPr>
              <a:t>accessible</a:t>
            </a:r>
            <a:r>
              <a:rPr lang="en-US" altLang="zh-CN" sz="2000" dirty="0">
                <a:latin typeface="Times New Roman" panose="02020603050405020304" pitchFamily="18" charset="0"/>
                <a:cs typeface="Times New Roman" panose="02020603050405020304" pitchFamily="18" charset="0"/>
              </a:rPr>
              <a:t> over all transducer channels, and a significant amount of RAM is available to store the data samples from </a:t>
            </a:r>
            <a:r>
              <a:rPr lang="en-US" altLang="zh-CN" sz="2000" dirty="0" err="1">
                <a:latin typeface="Times New Roman" panose="02020603050405020304" pitchFamily="18" charset="0"/>
                <a:cs typeface="Times New Roman" panose="02020603050405020304" pitchFamily="18" charset="0"/>
              </a:rPr>
              <a:t>multibeat</a:t>
            </a:r>
            <a:r>
              <a:rPr lang="en-US" altLang="zh-CN" sz="2000" dirty="0">
                <a:latin typeface="Times New Roman" panose="02020603050405020304" pitchFamily="18" charset="0"/>
                <a:cs typeface="Times New Roman" panose="02020603050405020304" pitchFamily="18" charset="0"/>
              </a:rPr>
              <a:t>  acquisition.</a:t>
            </a:r>
            <a:endParaRPr lang="en-US" altLang="zh-CN" sz="2000" dirty="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3) Abundant </a:t>
            </a:r>
            <a:r>
              <a:rPr lang="en-US" altLang="zh-CN" sz="2000" dirty="0">
                <a:latin typeface="Times New Roman" panose="02020603050405020304" pitchFamily="18" charset="0"/>
                <a:cs typeface="Times New Roman" panose="02020603050405020304" pitchFamily="18" charset="0"/>
              </a:rPr>
              <a:t>computing resources should be included to allow real-time </a:t>
            </a:r>
            <a:r>
              <a:rPr lang="en-US" altLang="zh-CN" sz="2000" b="1" dirty="0">
                <a:latin typeface="Times New Roman" panose="02020603050405020304" pitchFamily="18" charset="0"/>
                <a:cs typeface="Times New Roman" panose="02020603050405020304" pitchFamily="18" charset="0"/>
              </a:rPr>
              <a:t>implementation of new data processing methods</a:t>
            </a:r>
            <a:r>
              <a:rPr lang="en-US"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spcBef>
                <a:spcPts val="12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0" lvl="1" algn="just">
              <a:spcBef>
                <a:spcPts val="1200"/>
              </a:spcBef>
            </a:pPr>
            <a:r>
              <a:rPr lang="en-US" altLang="zh-CN" sz="2000" dirty="0">
                <a:latin typeface="Times New Roman" panose="02020603050405020304" pitchFamily="18" charset="0"/>
                <a:cs typeface="Times New Roman" panose="02020603050405020304" pitchFamily="18" charset="0"/>
              </a:rPr>
              <a:t>These attributes are nowadays included in either </a:t>
            </a:r>
            <a:r>
              <a:rPr lang="en-US" altLang="zh-CN" sz="2000" dirty="0" smtClean="0">
                <a:latin typeface="Times New Roman" panose="02020603050405020304" pitchFamily="18" charset="0"/>
                <a:cs typeface="Times New Roman" panose="02020603050405020304" pitchFamily="18" charset="0"/>
              </a:rPr>
              <a:t>hardware- and software-based </a:t>
            </a:r>
            <a:r>
              <a:rPr lang="en-US" altLang="zh-CN" sz="2000" dirty="0">
                <a:latin typeface="Times New Roman" panose="02020603050405020304" pitchFamily="18" charset="0"/>
                <a:cs typeface="Times New Roman" panose="02020603050405020304" pitchFamily="18" charset="0"/>
              </a:rPr>
              <a:t>OPs</a:t>
            </a:r>
            <a:r>
              <a:rPr lang="en-US"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03292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Discussion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93234"/>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010245"/>
            <a:ext cx="9727758" cy="579967"/>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General Comparison of Open </a:t>
            </a:r>
            <a:r>
              <a:rPr lang="en-US" altLang="zh-CN" sz="2400" b="1" dirty="0" smtClean="0">
                <a:solidFill>
                  <a:srgbClr val="0070C0"/>
                </a:solidFill>
                <a:latin typeface="Times New Roman" panose="02020603050405020304" pitchFamily="18" charset="0"/>
                <a:cs typeface="Times New Roman" panose="02020603050405020304" pitchFamily="18" charset="0"/>
              </a:rPr>
              <a:t>Platforms</a:t>
            </a:r>
            <a:endParaRPr lang="en-US" altLang="zh-CN" sz="2400" b="1" dirty="0">
              <a:solidFill>
                <a:srgbClr val="0070C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03292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Discussion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graphicFrame>
        <p:nvGraphicFramePr>
          <p:cNvPr id="3" name="表格 2"/>
          <p:cNvGraphicFramePr>
            <a:graphicFrameLocks noGrp="1"/>
          </p:cNvGraphicFramePr>
          <p:nvPr/>
        </p:nvGraphicFramePr>
        <p:xfrm>
          <a:off x="1472055" y="1844587"/>
          <a:ext cx="9475824" cy="4257388"/>
        </p:xfrm>
        <a:graphic>
          <a:graphicData uri="http://schemas.openxmlformats.org/drawingml/2006/table">
            <a:tbl>
              <a:tblPr firstRow="1" bandRow="1">
                <a:tableStyleId>{69012ECD-51FC-41F1-AA8D-1B2483CD663E}</a:tableStyleId>
              </a:tblPr>
              <a:tblGrid>
                <a:gridCol w="2368956"/>
                <a:gridCol w="2398679"/>
                <a:gridCol w="2383277"/>
                <a:gridCol w="2324912"/>
              </a:tblGrid>
              <a:tr h="520022">
                <a:tc>
                  <a:txBody>
                    <a:bodyPr/>
                    <a:lstStyle/>
                    <a:p>
                      <a:pPr algn="ctr"/>
                      <a:r>
                        <a:rPr lang="en-US" altLang="zh-CN" sz="1800" kern="1200" dirty="0" smtClean="0">
                          <a:latin typeface="Times New Roman" panose="02020603050405020304" pitchFamily="18" charset="0"/>
                          <a:cs typeface="Times New Roman" panose="02020603050405020304" pitchFamily="18" charset="0"/>
                        </a:rPr>
                        <a:t>Open Platforms</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kern="1200" dirty="0" smtClean="0">
                          <a:latin typeface="Times New Roman" panose="02020603050405020304" pitchFamily="18" charset="0"/>
                          <a:cs typeface="Times New Roman" panose="02020603050405020304" pitchFamily="18" charset="0"/>
                        </a:rPr>
                        <a:t>Required knowledge </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kern="1200" dirty="0" smtClean="0">
                          <a:latin typeface="Times New Roman" panose="02020603050405020304" pitchFamily="18" charset="0"/>
                          <a:cs typeface="Times New Roman" panose="02020603050405020304" pitchFamily="18" charset="0"/>
                        </a:rPr>
                        <a:t>Real-time</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kern="1200" dirty="0" smtClean="0">
                          <a:latin typeface="Times New Roman" panose="02020603050405020304" pitchFamily="18" charset="0"/>
                          <a:cs typeface="Times New Roman" panose="02020603050405020304" pitchFamily="18" charset="0"/>
                        </a:rPr>
                        <a:t>Important</a:t>
                      </a:r>
                      <a:r>
                        <a:rPr lang="en-US" altLang="zh-CN" sz="1800" kern="1200" baseline="0" dirty="0" smtClean="0">
                          <a:latin typeface="Times New Roman" panose="02020603050405020304" pitchFamily="18" charset="0"/>
                          <a:cs typeface="Times New Roman" panose="02020603050405020304" pitchFamily="18" charset="0"/>
                        </a:rPr>
                        <a:t> feature</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8988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smtClean="0">
                          <a:latin typeface="Times New Roman" panose="02020603050405020304" pitchFamily="18" charset="0"/>
                          <a:cs typeface="Times New Roman" panose="02020603050405020304" pitchFamily="18" charset="0"/>
                        </a:rPr>
                        <a:t>Software-based </a:t>
                      </a:r>
                      <a:r>
                        <a:rPr lang="en-US" altLang="zh-CN" sz="2400" dirty="0" smtClean="0">
                          <a:latin typeface="Times New Roman" panose="02020603050405020304" pitchFamily="18" charset="0"/>
                          <a:cs typeface="Times New Roman" panose="02020603050405020304" pitchFamily="18" charset="0"/>
                        </a:rPr>
                        <a:t>OPs</a:t>
                      </a:r>
                      <a:endParaRPr lang="zh-CN" altLang="en-US" sz="2400" dirty="0" smtClean="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work with since their user-level programing environment, does not require knowledge of low-level hardware description languages</a:t>
                      </a:r>
                      <a:endParaRPr lang="en-US" altLang="zh-CN" sz="1800" b="1"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the design of parallel processing kernels requires some level of craftsmanship in order to optimize their processing performance</a:t>
                      </a:r>
                      <a:endParaRPr lang="en-US" altLang="zh-CN" sz="18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just"/>
                      <a:r>
                        <a:rPr lang="en-US" altLang="zh-CN" sz="1800" dirty="0" smtClean="0">
                          <a:latin typeface="Times New Roman" panose="02020603050405020304" pitchFamily="18" charset="0"/>
                          <a:cs typeface="Times New Roman" panose="02020603050405020304" pitchFamily="18" charset="0"/>
                        </a:rPr>
                        <a:t>A important feature shared by different types of ultrasound OPs is that they possess tens and hundreds of gigabytes of RAM to store full RF data frames over multiple heart beats</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47477">
                <a:tc>
                  <a:txBody>
                    <a:bodyPr/>
                    <a:lstStyle/>
                    <a:p>
                      <a:pPr algn="ctr"/>
                      <a:r>
                        <a:rPr lang="en-US" altLang="zh-CN" sz="2400" b="1" dirty="0" smtClean="0">
                          <a:latin typeface="Times New Roman" panose="02020603050405020304" pitchFamily="18" charset="0"/>
                          <a:cs typeface="Times New Roman" panose="02020603050405020304" pitchFamily="18" charset="0"/>
                        </a:rPr>
                        <a:t>Hardware-based</a:t>
                      </a:r>
                      <a:r>
                        <a:rPr lang="en-US" altLang="zh-CN" sz="2400" dirty="0" smtClean="0">
                          <a:latin typeface="Times New Roman" panose="02020603050405020304" pitchFamily="18" charset="0"/>
                          <a:cs typeface="Times New Roman" panose="02020603050405020304" pitchFamily="18" charset="0"/>
                        </a:rPr>
                        <a:t> OPs</a:t>
                      </a:r>
                      <a:endParaRPr lang="zh-CN"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altLang="zh-CN" sz="1800" dirty="0" smtClean="0">
                          <a:latin typeface="Times New Roman" panose="02020603050405020304" pitchFamily="18" charset="0"/>
                          <a:cs typeface="Times New Roman" panose="02020603050405020304" pitchFamily="18" charset="0"/>
                        </a:rPr>
                        <a:t>must be proficient in both low-level programming languages</a:t>
                      </a:r>
                      <a:r>
                        <a:rPr lang="zh-CN" altLang="en-US" sz="1800" dirty="0" smtClean="0">
                          <a:latin typeface="Times New Roman" panose="02020603050405020304" pitchFamily="18" charset="0"/>
                          <a:cs typeface="Times New Roman" panose="02020603050405020304" pitchFamily="18" charset="0"/>
                        </a:rPr>
                        <a:t>，</a:t>
                      </a:r>
                      <a:r>
                        <a:rPr lang="en-US" altLang="zh-CN" sz="1800" dirty="0" smtClean="0">
                          <a:latin typeface="Times New Roman" panose="02020603050405020304" pitchFamily="18" charset="0"/>
                          <a:cs typeface="Times New Roman" panose="02020603050405020304" pitchFamily="18" charset="0"/>
                        </a:rPr>
                        <a:t>high-level languages and</a:t>
                      </a:r>
                      <a:endParaRPr lang="en-US" altLang="zh-CN" sz="1800" dirty="0" smtClean="0">
                        <a:latin typeface="Times New Roman" panose="02020603050405020304" pitchFamily="18" charset="0"/>
                        <a:cs typeface="Times New Roman" panose="02020603050405020304" pitchFamily="18" charset="0"/>
                      </a:endParaRPr>
                    </a:p>
                    <a:p>
                      <a:pPr algn="just"/>
                      <a:r>
                        <a:rPr lang="en-US" altLang="zh-CN" sz="1800" dirty="0" smtClean="0">
                          <a:latin typeface="Times New Roman" panose="02020603050405020304" pitchFamily="18" charset="0"/>
                          <a:cs typeface="Times New Roman" panose="02020603050405020304" pitchFamily="18" charset="0"/>
                        </a:rPr>
                        <a:t>system architecture</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altLang="zh-CN" sz="1800" dirty="0" smtClean="0">
                        <a:latin typeface="Times New Roman" panose="02020603050405020304" pitchFamily="18" charset="0"/>
                        <a:cs typeface="Times New Roman" panose="02020603050405020304" pitchFamily="18" charset="0"/>
                      </a:endParaRPr>
                    </a:p>
                    <a:p>
                      <a:pPr algn="just"/>
                      <a:r>
                        <a:rPr lang="en-US" altLang="zh-CN" sz="1800" dirty="0" smtClean="0">
                          <a:latin typeface="Times New Roman" panose="02020603050405020304" pitchFamily="18" charset="0"/>
                          <a:cs typeface="Times New Roman" panose="02020603050405020304" pitchFamily="18" charset="0"/>
                        </a:rPr>
                        <a:t>suited for real-time applications, because the data transfer issue is reduced considerably</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585871"/>
          </a:xfrm>
          <a:prstGeom prst="rect">
            <a:avLst/>
          </a:prstGeom>
        </p:spPr>
        <p:txBody>
          <a:bodyPr wrap="square">
            <a:spAutoFit/>
          </a:bodyPr>
          <a:lstStyle/>
          <a:p>
            <a:pPr algn="just">
              <a:lnSpc>
                <a:spcPct val="150000"/>
              </a:lnSpc>
            </a:pPr>
            <a:r>
              <a:rPr lang="en-US" altLang="zh-CN" sz="2400" b="1" dirty="0">
                <a:solidFill>
                  <a:srgbClr val="0070C0"/>
                </a:solidFill>
                <a:latin typeface="Times New Roman" panose="02020603050405020304" pitchFamily="18" charset="0"/>
                <a:cs typeface="Times New Roman" panose="02020603050405020304" pitchFamily="18" charset="0"/>
              </a:rPr>
              <a:t> Future Trends of Open Platforms</a:t>
            </a:r>
            <a:endParaRPr lang="en-US" altLang="zh-CN" sz="2400" b="1" dirty="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The demand for more advanced OPs with </a:t>
            </a:r>
            <a:r>
              <a:rPr lang="en-US" altLang="zh-CN" sz="2000" b="1" dirty="0">
                <a:latin typeface="Times New Roman" panose="02020603050405020304" pitchFamily="18" charset="0"/>
                <a:cs typeface="Times New Roman" panose="02020603050405020304" pitchFamily="18" charset="0"/>
              </a:rPr>
              <a:t>an </a:t>
            </a:r>
            <a:r>
              <a:rPr lang="en-US" altLang="zh-CN" sz="2000" b="1" dirty="0" smtClean="0">
                <a:latin typeface="Times New Roman" panose="02020603050405020304" pitchFamily="18" charset="0"/>
                <a:cs typeface="Times New Roman" panose="02020603050405020304" pitchFamily="18" charset="0"/>
              </a:rPr>
              <a:t>extended number </a:t>
            </a:r>
            <a:r>
              <a:rPr lang="en-US" altLang="zh-CN" sz="2000" b="1" dirty="0">
                <a:latin typeface="Times New Roman" panose="02020603050405020304" pitchFamily="18" charset="0"/>
                <a:cs typeface="Times New Roman" panose="02020603050405020304" pitchFamily="18" charset="0"/>
              </a:rPr>
              <a:t>of channels</a:t>
            </a:r>
            <a:r>
              <a:rPr lang="en-US" altLang="zh-CN" sz="2000" dirty="0">
                <a:latin typeface="Times New Roman" panose="02020603050405020304" pitchFamily="18" charset="0"/>
                <a:cs typeface="Times New Roman" panose="02020603050405020304" pitchFamily="18" charset="0"/>
              </a:rPr>
              <a:t> is poised to </a:t>
            </a:r>
            <a:r>
              <a:rPr lang="en-US" altLang="zh-CN" sz="2000" dirty="0" smtClean="0">
                <a:latin typeface="Times New Roman" panose="02020603050405020304" pitchFamily="18" charset="0"/>
                <a:cs typeface="Times New Roman" panose="02020603050405020304" pitchFamily="18" charset="0"/>
              </a:rPr>
              <a:t>grow</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Faster data transmission </a:t>
            </a:r>
            <a:r>
              <a:rPr lang="en-US" altLang="zh-CN" sz="2000" b="1" dirty="0" smtClean="0">
                <a:latin typeface="Times New Roman" panose="02020603050405020304" pitchFamily="18" charset="0"/>
                <a:cs typeface="Times New Roman" panose="02020603050405020304" pitchFamily="18" charset="0"/>
              </a:rPr>
              <a:t>technology </a:t>
            </a:r>
            <a:r>
              <a:rPr lang="en-US" altLang="zh-CN" sz="2000" dirty="0" smtClean="0">
                <a:latin typeface="Times New Roman" panose="02020603050405020304" pitchFamily="18" charset="0"/>
                <a:cs typeface="Times New Roman" panose="02020603050405020304" pitchFamily="18" charset="0"/>
              </a:rPr>
              <a:t>is </a:t>
            </a:r>
            <a:r>
              <a:rPr lang="en-US" altLang="zh-CN" sz="2000" dirty="0">
                <a:latin typeface="Times New Roman" panose="02020603050405020304" pitchFamily="18" charset="0"/>
                <a:cs typeface="Times New Roman" panose="02020603050405020304" pitchFamily="18" charset="0"/>
              </a:rPr>
              <a:t>well possible to be adopted in </a:t>
            </a:r>
            <a:r>
              <a:rPr lang="en-US" altLang="zh-CN" sz="2000" dirty="0" smtClean="0">
                <a:latin typeface="Times New Roman" panose="02020603050405020304" pitchFamily="18" charset="0"/>
                <a:cs typeface="Times New Roman" panose="02020603050405020304" pitchFamily="18" charset="0"/>
              </a:rPr>
              <a:t>next-generation OP systems</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As more </a:t>
            </a:r>
            <a:r>
              <a:rPr lang="en-US" altLang="zh-CN" sz="2000" dirty="0">
                <a:latin typeface="Times New Roman" panose="02020603050405020304" pitchFamily="18" charset="0"/>
                <a:cs typeface="Times New Roman" panose="02020603050405020304" pitchFamily="18" charset="0"/>
              </a:rPr>
              <a:t>convoluted imaging algorithms are being </a:t>
            </a:r>
            <a:r>
              <a:rPr lang="en-US" altLang="zh-CN" sz="2000" dirty="0" smtClean="0">
                <a:latin typeface="Times New Roman" panose="02020603050405020304" pitchFamily="18" charset="0"/>
                <a:cs typeface="Times New Roman" panose="02020603050405020304" pitchFamily="18" charset="0"/>
              </a:rPr>
              <a:t>developed,  </a:t>
            </a:r>
            <a:r>
              <a:rPr lang="en-US" altLang="zh-CN" sz="2000" dirty="0">
                <a:latin typeface="Times New Roman" panose="02020603050405020304" pitchFamily="18" charset="0"/>
                <a:cs typeface="Times New Roman" panose="02020603050405020304" pitchFamily="18" charset="0"/>
              </a:rPr>
              <a:t>it would be worthwhile to pursue a hardware–software hybrid computation approach that </a:t>
            </a:r>
            <a:r>
              <a:rPr lang="en-US" altLang="zh-CN" sz="2000" b="1" dirty="0">
                <a:latin typeface="Times New Roman" panose="02020603050405020304" pitchFamily="18" charset="0"/>
                <a:cs typeface="Times New Roman" panose="02020603050405020304" pitchFamily="18" charset="0"/>
              </a:rPr>
              <a:t>combines the strengths of GPU, FPGA, and DSP </a:t>
            </a:r>
            <a:r>
              <a:rPr lang="en-US" altLang="zh-CN" sz="2000" dirty="0">
                <a:latin typeface="Times New Roman" panose="02020603050405020304" pitchFamily="18" charset="0"/>
                <a:cs typeface="Times New Roman" panose="02020603050405020304" pitchFamily="18" charset="0"/>
              </a:rPr>
              <a:t>to implement these algorithms in real </a:t>
            </a:r>
            <a:r>
              <a:rPr lang="en-US" altLang="zh-CN" sz="2000" dirty="0" smtClean="0">
                <a:latin typeface="Times New Roman" panose="02020603050405020304" pitchFamily="18" charset="0"/>
                <a:cs typeface="Times New Roman" panose="02020603050405020304" pitchFamily="18" charset="0"/>
              </a:rPr>
              <a:t>time</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b="1" dirty="0" smtClean="0">
                <a:latin typeface="Times New Roman" panose="02020603050405020304" pitchFamily="18" charset="0"/>
                <a:cs typeface="Times New Roman" panose="02020603050405020304" pitchFamily="18" charset="0"/>
              </a:rPr>
              <a:t>System </a:t>
            </a:r>
            <a:r>
              <a:rPr lang="en-US" altLang="zh-CN" sz="2000" b="1" dirty="0">
                <a:latin typeface="Times New Roman" panose="02020603050405020304" pitchFamily="18" charset="0"/>
                <a:cs typeface="Times New Roman" panose="02020603050405020304" pitchFamily="18" charset="0"/>
              </a:rPr>
              <a:t>design partitioning </a:t>
            </a:r>
            <a:r>
              <a:rPr lang="en-US" altLang="zh-CN" sz="2000" dirty="0" smtClean="0">
                <a:latin typeface="Times New Roman" panose="02020603050405020304" pitchFamily="18" charset="0"/>
                <a:cs typeface="Times New Roman" panose="02020603050405020304" pitchFamily="18" charset="0"/>
              </a:rPr>
              <a:t>will likely </a:t>
            </a:r>
            <a:r>
              <a:rPr lang="en-US" altLang="zh-CN" sz="2000" dirty="0">
                <a:latin typeface="Times New Roman" panose="02020603050405020304" pitchFamily="18" charset="0"/>
                <a:cs typeface="Times New Roman" panose="02020603050405020304" pitchFamily="18" charset="0"/>
              </a:rPr>
              <a:t>become a significant engineering topic of interest </a:t>
            </a:r>
            <a:r>
              <a:rPr lang="en-US" altLang="zh-CN" sz="2000" dirty="0" smtClean="0">
                <a:latin typeface="Times New Roman" panose="02020603050405020304" pitchFamily="18" charset="0"/>
                <a:cs typeface="Times New Roman" panose="02020603050405020304" pitchFamily="18" charset="0"/>
              </a:rPr>
              <a:t>for real-time </a:t>
            </a:r>
            <a:r>
              <a:rPr lang="en-US" altLang="zh-CN" sz="2000" dirty="0">
                <a:latin typeface="Times New Roman" panose="02020603050405020304" pitchFamily="18" charset="0"/>
                <a:cs typeface="Times New Roman" panose="02020603050405020304" pitchFamily="18" charset="0"/>
              </a:rPr>
              <a:t>realization of the next-generation ultrasound </a:t>
            </a:r>
            <a:r>
              <a:rPr lang="en-US" altLang="zh-CN" sz="2000" dirty="0" smtClean="0">
                <a:latin typeface="Times New Roman" panose="02020603050405020304" pitchFamily="18" charset="0"/>
                <a:cs typeface="Times New Roman" panose="02020603050405020304" pitchFamily="18" charset="0"/>
              </a:rPr>
              <a:t>imaging methods</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03292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Discussion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616648"/>
          </a:xfrm>
          <a:prstGeom prst="rect">
            <a:avLst/>
          </a:prstGeom>
        </p:spPr>
        <p:txBody>
          <a:bodyPr wrap="square">
            <a:spAutoFit/>
          </a:bodyPr>
          <a:lstStyle/>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Thanks to the increasing maturity of OP ultrasound scanners, the research community is now entering another golden age where researchers are actively proposing a variety of new imaging methods and algorithms </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Rapid progress in electronics and computer science is driving the next wave of OP development with </a:t>
            </a:r>
            <a:r>
              <a:rPr lang="en-US" altLang="zh-CN" sz="2000" b="1" dirty="0">
                <a:latin typeface="Times New Roman" panose="02020603050405020304" pitchFamily="18" charset="0"/>
                <a:cs typeface="Times New Roman" panose="02020603050405020304" pitchFamily="18" charset="0"/>
              </a:rPr>
              <a:t>high-speed</a:t>
            </a:r>
            <a:r>
              <a:rPr lang="en-US" altLang="zh-CN"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small-size ICs </a:t>
            </a:r>
            <a:r>
              <a:rPr lang="en-US" altLang="zh-CN" sz="2000" dirty="0">
                <a:latin typeface="Times New Roman" panose="02020603050405020304" pitchFamily="18" charset="0"/>
                <a:cs typeface="Times New Roman" panose="02020603050405020304" pitchFamily="18" charset="0"/>
              </a:rPr>
              <a:t>for both acquisition and processing, a </a:t>
            </a:r>
            <a:r>
              <a:rPr lang="en-US" altLang="zh-CN" sz="2000" b="1" dirty="0">
                <a:latin typeface="Times New Roman" panose="02020603050405020304" pitchFamily="18" charset="0"/>
                <a:cs typeface="Times New Roman" panose="02020603050405020304" pitchFamily="18" charset="0"/>
              </a:rPr>
              <a:t>significant amount of RAM resources </a:t>
            </a:r>
            <a:r>
              <a:rPr lang="en-US" altLang="zh-CN" sz="2000" dirty="0">
                <a:latin typeface="Times New Roman" panose="02020603050405020304" pitchFamily="18" charset="0"/>
                <a:cs typeface="Times New Roman" panose="02020603050405020304" pitchFamily="18" charset="0"/>
              </a:rPr>
              <a:t>as well as </a:t>
            </a:r>
            <a:r>
              <a:rPr lang="en-US" altLang="zh-CN" sz="2000" b="1" dirty="0">
                <a:latin typeface="Times New Roman" panose="02020603050405020304" pitchFamily="18" charset="0"/>
                <a:cs typeface="Times New Roman" panose="02020603050405020304" pitchFamily="18" charset="0"/>
              </a:rPr>
              <a:t>high-level programming of sophisticated TX–RX </a:t>
            </a:r>
            <a:r>
              <a:rPr lang="en-US" altLang="zh-CN" sz="2000" b="1" dirty="0" smtClean="0">
                <a:latin typeface="Times New Roman" panose="02020603050405020304" pitchFamily="18" charset="0"/>
                <a:cs typeface="Times New Roman" panose="02020603050405020304" pitchFamily="18" charset="0"/>
              </a:rPr>
              <a:t>strategies</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It is well anticipated that the performance of upcoming OPs will further increase in terms of </a:t>
            </a:r>
            <a:r>
              <a:rPr lang="en-US" altLang="zh-CN" sz="2000" b="1" dirty="0">
                <a:latin typeface="Times New Roman" panose="02020603050405020304" pitchFamily="18" charset="0"/>
                <a:cs typeface="Times New Roman" panose="02020603050405020304" pitchFamily="18" charset="0"/>
              </a:rPr>
              <a:t>processing power</a:t>
            </a:r>
            <a:r>
              <a:rPr lang="en-US" altLang="zh-CN" sz="2000"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flexibility</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 </a:t>
            </a:r>
            <a:r>
              <a:rPr lang="en-US" altLang="zh-CN" sz="2000" b="1" dirty="0">
                <a:latin typeface="Times New Roman" panose="02020603050405020304" pitchFamily="18" charset="0"/>
                <a:cs typeface="Times New Roman" panose="02020603050405020304" pitchFamily="18" charset="0"/>
              </a:rPr>
              <a:t>ease of </a:t>
            </a:r>
            <a:r>
              <a:rPr lang="en-US" altLang="zh-CN" sz="2000" b="1" dirty="0" smtClean="0">
                <a:latin typeface="Times New Roman" panose="02020603050405020304" pitchFamily="18" charset="0"/>
                <a:cs typeface="Times New Roman" panose="02020603050405020304" pitchFamily="18" charset="0"/>
              </a:rPr>
              <a:t>programming</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In turn, these next-generation OPs will undoubtedly accelerate the pace of advancement in ultrasound imaging technology</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145139" cy="584775"/>
          </a:xfrm>
          <a:prstGeom prst="rect">
            <a:avLst/>
          </a:prstGeom>
          <a:noFill/>
        </p:spPr>
        <p:txBody>
          <a:bodyPr wrap="none" rtlCol="0">
            <a:spAutoFit/>
          </a:bodyPr>
          <a:lstStyle/>
          <a:p>
            <a:r>
              <a:rPr lang="en-US" altLang="zh-CN" sz="3200" b="1" dirty="0" smtClean="0">
                <a:solidFill>
                  <a:srgbClr val="0D3688"/>
                </a:solidFill>
                <a:latin typeface="Times New Roman" panose="02020603050405020304" pitchFamily="18" charset="0"/>
                <a:cs typeface="Times New Roman" panose="02020603050405020304" pitchFamily="18" charset="0"/>
              </a:rPr>
              <a:t>Conclusion</a:t>
            </a:r>
            <a:endParaRPr lang="en-US" altLang="zh-CN"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1"/>
          <p:cNvPicPr>
            <a:picLocks noChangeAspect="1"/>
          </p:cNvPicPr>
          <p:nvPr/>
        </p:nvPicPr>
        <p:blipFill>
          <a:blip r:embed="rId1"/>
          <a:stretch>
            <a:fillRect/>
          </a:stretch>
        </p:blipFill>
        <p:spPr>
          <a:xfrm>
            <a:off x="3459480" y="1946593"/>
            <a:ext cx="5273040" cy="2964815"/>
          </a:xfrm>
          <a:prstGeom prst="rect">
            <a:avLst/>
          </a:prstGeom>
          <a:noFill/>
          <a:ln w="9525">
            <a:noFill/>
          </a:ln>
        </p:spPr>
      </p:pic>
      <p:sp>
        <p:nvSpPr>
          <p:cNvPr id="5" name="矩形 4"/>
          <p:cNvSpPr/>
          <p:nvPr/>
        </p:nvSpPr>
        <p:spPr>
          <a:xfrm>
            <a:off x="1296956" y="5087948"/>
            <a:ext cx="9727758" cy="1014730"/>
          </a:xfrm>
          <a:prstGeom prst="rect">
            <a:avLst/>
          </a:prstGeom>
        </p:spPr>
        <p:txBody>
          <a:bodyPr wrap="square">
            <a:spAutoFit/>
          </a:bodyPr>
          <a:p>
            <a:pPr algn="just">
              <a:lnSpc>
                <a:spcPct val="150000"/>
              </a:lnSpc>
            </a:pPr>
            <a:r>
              <a:rPr lang="zh-CN" altLang="en-US" sz="2000" dirty="0" smtClean="0">
                <a:latin typeface="Times New Roman" panose="02020603050405020304" pitchFamily="18" charset="0"/>
                <a:cs typeface="Times New Roman" panose="02020603050405020304" pitchFamily="18" charset="0"/>
              </a:rPr>
              <a:t>上世纪</a:t>
            </a:r>
            <a:r>
              <a:rPr lang="en-US" altLang="zh-CN" sz="2000" dirty="0" smtClean="0">
                <a:latin typeface="Times New Roman" panose="02020603050405020304" pitchFamily="18" charset="0"/>
                <a:cs typeface="Times New Roman" panose="02020603050405020304" pitchFamily="18" charset="0"/>
              </a:rPr>
              <a:t>90</a:t>
            </a:r>
            <a:r>
              <a:rPr lang="zh-CN" altLang="en-US" sz="2000" dirty="0" smtClean="0">
                <a:latin typeface="Times New Roman" panose="02020603050405020304" pitchFamily="18" charset="0"/>
                <a:cs typeface="Times New Roman" panose="02020603050405020304" pitchFamily="18" charset="0"/>
              </a:rPr>
              <a:t>年代初进入增长期，保持了良好的增长趋势，</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论文占全球论文总数的比例也呈现出同样的趋势</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V="1">
            <a:off x="0" y="2366809"/>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4" name="文本框 3"/>
          <p:cNvSpPr txBox="1"/>
          <p:nvPr/>
        </p:nvSpPr>
        <p:spPr>
          <a:xfrm flipV="1">
            <a:off x="0" y="3833132"/>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6" name="矩形 5"/>
          <p:cNvSpPr/>
          <p:nvPr/>
        </p:nvSpPr>
        <p:spPr>
          <a:xfrm>
            <a:off x="4294145" y="2673912"/>
            <a:ext cx="3341171" cy="1107996"/>
          </a:xfrm>
          <a:prstGeom prst="rect">
            <a:avLst/>
          </a:prstGeom>
          <a:noFill/>
        </p:spPr>
        <p:txBody>
          <a:bodyPr wrap="none" lIns="91440" tIns="45720" rIns="91440" bIns="45720">
            <a:spAutoFit/>
          </a:bodyPr>
          <a:lstStyle/>
          <a:p>
            <a:pPr algn="ctr"/>
            <a:r>
              <a:rPr lang="en-US" altLang="zh-CN" sz="6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THANKS!</a:t>
            </a:r>
            <a:endParaRPr lang="zh-CN" altLang="en-US" sz="6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中国（含港澳）</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领域的论文产出量保持良好的增长趋势</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2"/>
          <p:cNvPicPr>
            <a:picLocks noChangeAspect="1"/>
          </p:cNvPicPr>
          <p:nvPr/>
        </p:nvPicPr>
        <p:blipFill>
          <a:blip r:embed="rId1"/>
          <a:stretch>
            <a:fillRect/>
          </a:stretch>
        </p:blipFill>
        <p:spPr>
          <a:xfrm>
            <a:off x="3459480" y="1706880"/>
            <a:ext cx="5273040" cy="3444240"/>
          </a:xfrm>
          <a:prstGeom prst="rect">
            <a:avLst/>
          </a:prstGeom>
          <a:noFill/>
          <a:ln w="9525">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9816" y="539084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会议论文占</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领域论文总量的比例较大</a:t>
            </a:r>
            <a:endParaRPr lang="zh-CN" altLang="en-US" sz="2000" dirty="0" smtClean="0">
              <a:latin typeface="Times New Roman" panose="02020603050405020304" pitchFamily="18" charset="0"/>
              <a:cs typeface="Times New Roman" panose="02020603050405020304" pitchFamily="18" charset="0"/>
            </a:endParaRPr>
          </a:p>
        </p:txBody>
      </p:sp>
      <p:pic>
        <p:nvPicPr>
          <p:cNvPr id="8" name="图片 3"/>
          <p:cNvPicPr>
            <a:picLocks noChangeAspect="1"/>
          </p:cNvPicPr>
          <p:nvPr/>
        </p:nvPicPr>
        <p:blipFill>
          <a:blip r:embed="rId1"/>
          <a:stretch>
            <a:fillRect/>
          </a:stretch>
        </p:blipFill>
        <p:spPr>
          <a:xfrm>
            <a:off x="3756025" y="1836420"/>
            <a:ext cx="4854575" cy="3504565"/>
          </a:xfrm>
          <a:prstGeom prst="rect">
            <a:avLst/>
          </a:prstGeom>
          <a:noFill/>
          <a:ln w="9525">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13032</Words>
  <Application>WPS 演示</Application>
  <PresentationFormat>宽屏</PresentationFormat>
  <Paragraphs>644</Paragraphs>
  <Slides>70</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Arial</vt:lpstr>
      <vt:lpstr>宋体</vt:lpstr>
      <vt:lpstr>Wingdings</vt:lpstr>
      <vt:lpstr>Times New Roman</vt:lpstr>
      <vt:lpstr>Times-Roman</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dc:creator>
  <cp:lastModifiedBy>Administrator</cp:lastModifiedBy>
  <cp:revision>389</cp:revision>
  <dcterms:created xsi:type="dcterms:W3CDTF">2016-12-14T14:15:00Z</dcterms:created>
  <dcterms:modified xsi:type="dcterms:W3CDTF">2018-11-13T13:03:48Z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